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4"/>
  </p:notesMasterIdLst>
  <p:sldIdLst>
    <p:sldId id="256" r:id="rId2"/>
    <p:sldId id="257" r:id="rId3"/>
    <p:sldId id="258" r:id="rId4"/>
    <p:sldId id="259" r:id="rId5"/>
    <p:sldId id="261" r:id="rId6"/>
    <p:sldId id="263" r:id="rId7"/>
    <p:sldId id="264" r:id="rId8"/>
    <p:sldId id="265" r:id="rId9"/>
    <p:sldId id="266" r:id="rId10"/>
    <p:sldId id="268" r:id="rId11"/>
    <p:sldId id="267" r:id="rId12"/>
    <p:sldId id="269" r:id="rId13"/>
    <p:sldId id="270" r:id="rId14"/>
    <p:sldId id="279" r:id="rId15"/>
    <p:sldId id="280" r:id="rId16"/>
    <p:sldId id="273" r:id="rId17"/>
    <p:sldId id="275" r:id="rId18"/>
    <p:sldId id="276" r:id="rId19"/>
    <p:sldId id="274" r:id="rId20"/>
    <p:sldId id="278" r:id="rId21"/>
    <p:sldId id="283" r:id="rId22"/>
    <p:sldId id="277" r:id="rId23"/>
    <p:sldId id="281" r:id="rId24"/>
    <p:sldId id="282" r:id="rId25"/>
    <p:sldId id="292" r:id="rId26"/>
    <p:sldId id="285" r:id="rId27"/>
    <p:sldId id="286" r:id="rId28"/>
    <p:sldId id="288" r:id="rId29"/>
    <p:sldId id="271" r:id="rId30"/>
    <p:sldId id="291" r:id="rId31"/>
    <p:sldId id="289" r:id="rId32"/>
    <p:sldId id="272" r:id="rId33"/>
  </p:sldIdLst>
  <p:sldSz cx="9144000" cy="6858000" type="screen4x3"/>
  <p:notesSz cx="6858000" cy="9144000"/>
  <p:defaultTextStyle>
    <a:defPPr>
      <a:defRPr lang="fr-FR"/>
    </a:defPPr>
    <a:lvl1pPr algn="l" rtl="0" eaLnBrk="0" fontAlgn="base" hangingPunct="0">
      <a:spcBef>
        <a:spcPct val="0"/>
      </a:spcBef>
      <a:spcAft>
        <a:spcPct val="0"/>
      </a:spcAft>
      <a:defRPr sz="2400" kern="1200">
        <a:solidFill>
          <a:schemeClr val="tx1"/>
        </a:solidFill>
        <a:latin typeface="Tahoma"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ahoma"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ahoma"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ahoma"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ahoma" charset="0"/>
        <a:ea typeface="ＭＳ Ｐゴシック" charset="0"/>
        <a:cs typeface="+mn-cs"/>
      </a:defRPr>
    </a:lvl5pPr>
    <a:lvl6pPr marL="2286000" algn="l" defTabSz="457200" rtl="0" eaLnBrk="1" latinLnBrk="0" hangingPunct="1">
      <a:defRPr sz="2400" kern="1200">
        <a:solidFill>
          <a:schemeClr val="tx1"/>
        </a:solidFill>
        <a:latin typeface="Tahoma" charset="0"/>
        <a:ea typeface="ＭＳ Ｐゴシック" charset="0"/>
        <a:cs typeface="+mn-cs"/>
      </a:defRPr>
    </a:lvl6pPr>
    <a:lvl7pPr marL="2743200" algn="l" defTabSz="457200" rtl="0" eaLnBrk="1" latinLnBrk="0" hangingPunct="1">
      <a:defRPr sz="2400" kern="1200">
        <a:solidFill>
          <a:schemeClr val="tx1"/>
        </a:solidFill>
        <a:latin typeface="Tahoma" charset="0"/>
        <a:ea typeface="ＭＳ Ｐゴシック" charset="0"/>
        <a:cs typeface="+mn-cs"/>
      </a:defRPr>
    </a:lvl7pPr>
    <a:lvl8pPr marL="3200400" algn="l" defTabSz="457200" rtl="0" eaLnBrk="1" latinLnBrk="0" hangingPunct="1">
      <a:defRPr sz="2400" kern="1200">
        <a:solidFill>
          <a:schemeClr val="tx1"/>
        </a:solidFill>
        <a:latin typeface="Tahoma" charset="0"/>
        <a:ea typeface="ＭＳ Ｐゴシック" charset="0"/>
        <a:cs typeface="+mn-cs"/>
      </a:defRPr>
    </a:lvl8pPr>
    <a:lvl9pPr marL="3657600" algn="l" defTabSz="457200" rtl="0" eaLnBrk="1" latinLnBrk="0" hangingPunct="1">
      <a:defRPr sz="2400" kern="1200">
        <a:solidFill>
          <a:schemeClr val="tx1"/>
        </a:solidFill>
        <a:latin typeface="Tahoma"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9C00"/>
    <a:srgbClr val="FFF829"/>
    <a:srgbClr val="0400C4"/>
    <a:srgbClr val="F70200"/>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54" autoAdjust="0"/>
    <p:restoredTop sz="90929"/>
  </p:normalViewPr>
  <p:slideViewPr>
    <p:cSldViewPr>
      <p:cViewPr>
        <p:scale>
          <a:sx n="100" d="100"/>
          <a:sy n="100" d="100"/>
        </p:scale>
        <p:origin x="-264" y="-8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3" d="100"/>
          <a:sy n="93" d="100"/>
        </p:scale>
        <p:origin x="-1944"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 Id="rId2"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2969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2970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970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970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2970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4ABB8DBE-D65D-C541-B393-7F451B93A9CA}" type="slidenum">
              <a:rPr lang="fr-FR"/>
              <a:pPr/>
              <a:t>‹#›</a:t>
            </a:fld>
            <a:endParaRPr lang="fr-FR"/>
          </a:p>
        </p:txBody>
      </p:sp>
    </p:spTree>
    <p:extLst>
      <p:ext uri="{BB962C8B-B14F-4D97-AF65-F5344CB8AC3E}">
        <p14:creationId xmlns:p14="http://schemas.microsoft.com/office/powerpoint/2010/main" val="15338858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ahoma" charset="0"/>
        <a:ea typeface="ＭＳ Ｐゴシック" charset="0"/>
        <a:cs typeface="+mn-cs"/>
      </a:defRPr>
    </a:lvl1pPr>
    <a:lvl2pPr marL="457200" algn="l" rtl="0" fontAlgn="base">
      <a:spcBef>
        <a:spcPct val="30000"/>
      </a:spcBef>
      <a:spcAft>
        <a:spcPct val="0"/>
      </a:spcAft>
      <a:defRPr sz="1200" kern="1200">
        <a:solidFill>
          <a:schemeClr val="tx1"/>
        </a:solidFill>
        <a:latin typeface="Tahoma" charset="0"/>
        <a:ea typeface="ＭＳ Ｐゴシック" charset="0"/>
        <a:cs typeface="+mn-cs"/>
      </a:defRPr>
    </a:lvl2pPr>
    <a:lvl3pPr marL="914400" algn="l" rtl="0" fontAlgn="base">
      <a:spcBef>
        <a:spcPct val="30000"/>
      </a:spcBef>
      <a:spcAft>
        <a:spcPct val="0"/>
      </a:spcAft>
      <a:defRPr sz="1200" kern="1200">
        <a:solidFill>
          <a:schemeClr val="tx1"/>
        </a:solidFill>
        <a:latin typeface="Tahoma" charset="0"/>
        <a:ea typeface="ＭＳ Ｐゴシック" charset="0"/>
        <a:cs typeface="+mn-cs"/>
      </a:defRPr>
    </a:lvl3pPr>
    <a:lvl4pPr marL="1371600" algn="l" rtl="0" fontAlgn="base">
      <a:spcBef>
        <a:spcPct val="30000"/>
      </a:spcBef>
      <a:spcAft>
        <a:spcPct val="0"/>
      </a:spcAft>
      <a:defRPr sz="1200" kern="1200">
        <a:solidFill>
          <a:schemeClr val="tx1"/>
        </a:solidFill>
        <a:latin typeface="Tahoma" charset="0"/>
        <a:ea typeface="ＭＳ Ｐゴシック" charset="0"/>
        <a:cs typeface="+mn-cs"/>
      </a:defRPr>
    </a:lvl4pPr>
    <a:lvl5pPr marL="1828800" algn="l" rtl="0" fontAlgn="base">
      <a:spcBef>
        <a:spcPct val="30000"/>
      </a:spcBef>
      <a:spcAft>
        <a:spcPct val="0"/>
      </a:spcAft>
      <a:defRPr sz="1200" kern="1200">
        <a:solidFill>
          <a:schemeClr val="tx1"/>
        </a:solidFill>
        <a:latin typeface="Tahoma"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50FC3A-7EDC-7949-99CE-49B064D6CABD}" type="slidenum">
              <a:rPr lang="fr-FR"/>
              <a:pPr/>
              <a:t>1</a:t>
            </a:fld>
            <a:endParaRPr lang="fr-FR"/>
          </a:p>
        </p:txBody>
      </p:sp>
      <p:sp>
        <p:nvSpPr>
          <p:cNvPr id="3072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066800" y="2995613"/>
            <a:ext cx="8077200" cy="3862387"/>
          </a:xfrm>
          <a:prstGeom prst="rect">
            <a:avLst/>
          </a:prstGeom>
          <a:gradFill rotWithShape="0">
            <a:gsLst>
              <a:gs pos="0">
                <a:schemeClr val="accent1">
                  <a:gamma/>
                  <a:shade val="24706"/>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4099" name="Rectangle 3"/>
          <p:cNvSpPr>
            <a:spLocks noChangeArrowheads="1"/>
          </p:cNvSpPr>
          <p:nvPr/>
        </p:nvSpPr>
        <p:spPr bwMode="auto">
          <a:xfrm>
            <a:off x="0" y="2995613"/>
            <a:ext cx="1066800" cy="3862387"/>
          </a:xfrm>
          <a:prstGeom prst="rect">
            <a:avLst/>
          </a:prstGeom>
          <a:gradFill rotWithShape="0">
            <a:gsLst>
              <a:gs pos="0">
                <a:schemeClr val="accent1">
                  <a:gamma/>
                  <a:shade val="13333"/>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4100" name="Rectangle 4"/>
          <p:cNvSpPr>
            <a:spLocks noGrp="1" noChangeArrowheads="1"/>
          </p:cNvSpPr>
          <p:nvPr>
            <p:ph type="dt" sz="half" idx="2"/>
          </p:nvPr>
        </p:nvSpPr>
        <p:spPr>
          <a:xfrm>
            <a:off x="685800" y="6248400"/>
            <a:ext cx="1905000" cy="457200"/>
          </a:xfrm>
        </p:spPr>
        <p:txBody>
          <a:bodyPr/>
          <a:lstStyle>
            <a:lvl1pPr>
              <a:defRPr/>
            </a:lvl1pPr>
          </a:lstStyle>
          <a:p>
            <a:endParaRPr lang="en-US"/>
          </a:p>
        </p:txBody>
      </p:sp>
      <p:sp>
        <p:nvSpPr>
          <p:cNvPr id="4101" name="Rectangle 5"/>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4102" name="Rectangle 6"/>
          <p:cNvSpPr>
            <a:spLocks noGrp="1" noChangeArrowheads="1"/>
          </p:cNvSpPr>
          <p:nvPr>
            <p:ph type="sldNum" sz="quarter" idx="4"/>
          </p:nvPr>
        </p:nvSpPr>
        <p:spPr>
          <a:xfrm>
            <a:off x="6553200" y="6248400"/>
            <a:ext cx="1905000" cy="457200"/>
          </a:xfrm>
        </p:spPr>
        <p:txBody>
          <a:bodyPr/>
          <a:lstStyle>
            <a:lvl1pPr>
              <a:defRPr/>
            </a:lvl1pPr>
          </a:lstStyle>
          <a:p>
            <a:fld id="{FC527276-DACE-134C-8F62-F5F1E29B94E6}" type="slidenum">
              <a:rPr lang="en-US"/>
              <a:pPr/>
              <a:t>‹#›</a:t>
            </a:fld>
            <a:endParaRPr lang="en-US"/>
          </a:p>
        </p:txBody>
      </p:sp>
      <p:grpSp>
        <p:nvGrpSpPr>
          <p:cNvPr id="4103" name="Group 7"/>
          <p:cNvGrpSpPr>
            <a:grpSpLocks/>
          </p:cNvGrpSpPr>
          <p:nvPr/>
        </p:nvGrpSpPr>
        <p:grpSpPr bwMode="auto">
          <a:xfrm>
            <a:off x="0" y="1905000"/>
            <a:ext cx="6172200" cy="2438400"/>
            <a:chOff x="0" y="1200"/>
            <a:chExt cx="3888" cy="1536"/>
          </a:xfrm>
        </p:grpSpPr>
        <p:sp>
          <p:nvSpPr>
            <p:cNvPr id="4104" name="Oval 8"/>
            <p:cNvSpPr>
              <a:spLocks noChangeArrowheads="1"/>
            </p:cNvSpPr>
            <p:nvPr/>
          </p:nvSpPr>
          <p:spPr bwMode="auto">
            <a:xfrm>
              <a:off x="497" y="1697"/>
              <a:ext cx="361" cy="359"/>
            </a:xfrm>
            <a:prstGeom prst="ellipse">
              <a:avLst/>
            </a:prstGeom>
            <a:gradFill rotWithShape="0">
              <a:gsLst>
                <a:gs pos="0">
                  <a:schemeClr val="accent1"/>
                </a:gs>
                <a:gs pos="100000">
                  <a:schemeClr val="accent1">
                    <a:gamma/>
                    <a:shade val="31373"/>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4105" name="Oval 9"/>
            <p:cNvSpPr>
              <a:spLocks noChangeArrowheads="1"/>
            </p:cNvSpPr>
            <p:nvPr/>
          </p:nvSpPr>
          <p:spPr bwMode="auto">
            <a:xfrm>
              <a:off x="594" y="1802"/>
              <a:ext cx="164" cy="156"/>
            </a:xfrm>
            <a:prstGeom prst="ellipse">
              <a:avLst/>
            </a:prstGeom>
            <a:gradFill rotWithShape="0">
              <a:gsLst>
                <a:gs pos="0">
                  <a:schemeClr val="accent1">
                    <a:gamma/>
                    <a:tint val="0"/>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4106" name="Rectangle 10"/>
            <p:cNvSpPr>
              <a:spLocks noChangeArrowheads="1"/>
            </p:cNvSpPr>
            <p:nvPr/>
          </p:nvSpPr>
          <p:spPr bwMode="auto">
            <a:xfrm>
              <a:off x="0" y="1884"/>
              <a:ext cx="1440" cy="6"/>
            </a:xfrm>
            <a:prstGeom prst="rect">
              <a:avLst/>
            </a:prstGeom>
            <a:gradFill rotWithShape="0">
              <a:gsLst>
                <a:gs pos="0">
                  <a:schemeClr val="bg1"/>
                </a:gs>
                <a:gs pos="50000">
                  <a:schemeClr val="bg1">
                    <a:gamma/>
                    <a:tint val="0"/>
                    <a:invGamma/>
                  </a:scheme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4107" name="Rectangle 11"/>
            <p:cNvSpPr>
              <a:spLocks noChangeArrowheads="1"/>
            </p:cNvSpPr>
            <p:nvPr/>
          </p:nvSpPr>
          <p:spPr bwMode="auto">
            <a:xfrm>
              <a:off x="678" y="1200"/>
              <a:ext cx="6" cy="1536"/>
            </a:xfrm>
            <a:prstGeom prst="rect">
              <a:avLst/>
            </a:prstGeom>
            <a:gradFill rotWithShape="0">
              <a:gsLst>
                <a:gs pos="0">
                  <a:schemeClr val="bg1"/>
                </a:gs>
                <a:gs pos="50000">
                  <a:schemeClr val="bg1">
                    <a:gamma/>
                    <a:tint val="0"/>
                    <a:invGamma/>
                  </a:schemeClr>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4108" name="Rectangle 12"/>
            <p:cNvSpPr>
              <a:spLocks noChangeArrowheads="1"/>
            </p:cNvSpPr>
            <p:nvPr/>
          </p:nvSpPr>
          <p:spPr bwMode="auto">
            <a:xfrm>
              <a:off x="721" y="1884"/>
              <a:ext cx="3167" cy="6"/>
            </a:xfrm>
            <a:prstGeom prst="rect">
              <a:avLst/>
            </a:prstGeom>
            <a:gradFill rotWithShape="0">
              <a:gsLst>
                <a:gs pos="0">
                  <a:schemeClr val="bg1">
                    <a:gamma/>
                    <a:tint val="0"/>
                    <a:invGamma/>
                  </a:scheme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4109" name="Rectangle 13"/>
          <p:cNvSpPr>
            <a:spLocks noGrp="1" noChangeArrowheads="1"/>
          </p:cNvSpPr>
          <p:nvPr>
            <p:ph type="subTitle" idx="1"/>
          </p:nvPr>
        </p:nvSpPr>
        <p:spPr>
          <a:xfrm>
            <a:off x="1371600" y="3886200"/>
            <a:ext cx="6400800" cy="1752600"/>
          </a:xfrm>
        </p:spPr>
        <p:txBody>
          <a:bodyPr/>
          <a:lstStyle>
            <a:lvl1pPr marL="0" indent="0" algn="ctr">
              <a:buFont typeface="Tahoma" charset="0"/>
              <a:buNone/>
              <a:defRPr/>
            </a:lvl1pPr>
          </a:lstStyle>
          <a:p>
            <a:pPr lvl="0"/>
            <a:r>
              <a:rPr lang="en-US" noProof="0" smtClean="0"/>
              <a:t>Cliquez pour modifier le style des sous-titres du masque</a:t>
            </a:r>
          </a:p>
        </p:txBody>
      </p:sp>
      <p:sp>
        <p:nvSpPr>
          <p:cNvPr id="4110" name="Rectangle 14"/>
          <p:cNvSpPr>
            <a:spLocks noGrp="1" noChangeArrowheads="1"/>
          </p:cNvSpPr>
          <p:nvPr>
            <p:ph type="ctrTitle"/>
          </p:nvPr>
        </p:nvSpPr>
        <p:spPr>
          <a:xfrm>
            <a:off x="609600" y="990600"/>
            <a:ext cx="8229600" cy="1143000"/>
          </a:xfrm>
        </p:spPr>
        <p:txBody>
          <a:bodyPr/>
          <a:lstStyle>
            <a:lvl1pPr>
              <a:defRPr/>
            </a:lvl1pPr>
          </a:lstStyle>
          <a:p>
            <a:pPr lvl="0"/>
            <a:r>
              <a:rPr lang="en-US" noProof="0" smtClean="0"/>
              <a:t>Cliquez et modifiez le titre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en-US"/>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D919B682-BB90-A24A-8AF7-9B1603CF3AEE}" type="slidenum">
              <a:rPr lang="en-US"/>
              <a:pPr/>
              <a:t>‹#›</a:t>
            </a:fld>
            <a:endParaRPr lang="en-US"/>
          </a:p>
        </p:txBody>
      </p:sp>
    </p:spTree>
    <p:extLst>
      <p:ext uri="{BB962C8B-B14F-4D97-AF65-F5344CB8AC3E}">
        <p14:creationId xmlns:p14="http://schemas.microsoft.com/office/powerpoint/2010/main" val="167323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38950" y="152400"/>
            <a:ext cx="2228850" cy="6096000"/>
          </a:xfrm>
        </p:spPr>
        <p:txBody>
          <a:bodyPr vert="eaVert"/>
          <a:lstStyle/>
          <a:p>
            <a:r>
              <a:rPr lang="fr-CH" smtClean="0"/>
              <a:t>Cliquez et modifiez le titre</a:t>
            </a:r>
            <a:endParaRPr lang="fr-FR"/>
          </a:p>
        </p:txBody>
      </p:sp>
      <p:sp>
        <p:nvSpPr>
          <p:cNvPr id="3" name="Espace réservé du texte vertical 2"/>
          <p:cNvSpPr>
            <a:spLocks noGrp="1"/>
          </p:cNvSpPr>
          <p:nvPr>
            <p:ph type="body" orient="vert" idx="1"/>
          </p:nvPr>
        </p:nvSpPr>
        <p:spPr>
          <a:xfrm>
            <a:off x="152400" y="152400"/>
            <a:ext cx="6534150" cy="6096000"/>
          </a:xfrm>
        </p:spPr>
        <p:txBody>
          <a:bodyPr vert="eaVe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en-US"/>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950263B1-B31F-4949-B2BC-A55921C2E141}" type="slidenum">
              <a:rPr lang="en-US"/>
              <a:pPr/>
              <a:t>‹#›</a:t>
            </a:fld>
            <a:endParaRPr lang="en-US"/>
          </a:p>
        </p:txBody>
      </p:sp>
    </p:spTree>
    <p:extLst>
      <p:ext uri="{BB962C8B-B14F-4D97-AF65-F5344CB8AC3E}">
        <p14:creationId xmlns:p14="http://schemas.microsoft.com/office/powerpoint/2010/main" val="302882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u contenu 2"/>
          <p:cNvSpPr>
            <a:spLocks noGrp="1"/>
          </p:cNvSpPr>
          <p:nvPr>
            <p:ph idx="1"/>
          </p:nvPr>
        </p:nvSpPr>
        <p:spPr/>
        <p:txBody>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en-US"/>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0239AD8D-A8D4-154F-A832-D46880E6EAAD}" type="slidenum">
              <a:rPr lang="en-US"/>
              <a:pPr/>
              <a:t>‹#›</a:t>
            </a:fld>
            <a:endParaRPr lang="en-US"/>
          </a:p>
        </p:txBody>
      </p:sp>
    </p:spTree>
    <p:extLst>
      <p:ext uri="{BB962C8B-B14F-4D97-AF65-F5344CB8AC3E}">
        <p14:creationId xmlns:p14="http://schemas.microsoft.com/office/powerpoint/2010/main" val="799279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H"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CH"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en-US"/>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654863BF-52FA-074C-A811-45795E0974AD}" type="slidenum">
              <a:rPr lang="en-US"/>
              <a:pPr/>
              <a:t>‹#›</a:t>
            </a:fld>
            <a:endParaRPr lang="en-US"/>
          </a:p>
        </p:txBody>
      </p:sp>
    </p:spTree>
    <p:extLst>
      <p:ext uri="{BB962C8B-B14F-4D97-AF65-F5344CB8AC3E}">
        <p14:creationId xmlns:p14="http://schemas.microsoft.com/office/powerpoint/2010/main" val="1004966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u contenu 2"/>
          <p:cNvSpPr>
            <a:spLocks noGrp="1"/>
          </p:cNvSpPr>
          <p:nvPr>
            <p:ph sz="half" idx="1"/>
          </p:nvPr>
        </p:nvSpPr>
        <p:spPr>
          <a:xfrm>
            <a:off x="1219200" y="16764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u contenu 3"/>
          <p:cNvSpPr>
            <a:spLocks noGrp="1"/>
          </p:cNvSpPr>
          <p:nvPr>
            <p:ph sz="half" idx="2"/>
          </p:nvPr>
        </p:nvSpPr>
        <p:spPr>
          <a:xfrm>
            <a:off x="5181600" y="16764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en-US"/>
          </a:p>
        </p:txBody>
      </p:sp>
      <p:sp>
        <p:nvSpPr>
          <p:cNvPr id="6" name="Espace réservé du pied de page 5"/>
          <p:cNvSpPr>
            <a:spLocks noGrp="1"/>
          </p:cNvSpPr>
          <p:nvPr>
            <p:ph type="ftr" sz="quarter" idx="11"/>
          </p:nvPr>
        </p:nvSpPr>
        <p:spPr/>
        <p:txBody>
          <a:bodyPr/>
          <a:lstStyle>
            <a:lvl1pPr>
              <a:defRPr/>
            </a:lvl1pPr>
          </a:lstStyle>
          <a:p>
            <a:endParaRPr lang="en-US"/>
          </a:p>
        </p:txBody>
      </p:sp>
      <p:sp>
        <p:nvSpPr>
          <p:cNvPr id="7" name="Espace réservé du numéro de diapositive 6"/>
          <p:cNvSpPr>
            <a:spLocks noGrp="1"/>
          </p:cNvSpPr>
          <p:nvPr>
            <p:ph type="sldNum" sz="quarter" idx="12"/>
          </p:nvPr>
        </p:nvSpPr>
        <p:spPr/>
        <p:txBody>
          <a:bodyPr/>
          <a:lstStyle>
            <a:lvl1pPr>
              <a:defRPr/>
            </a:lvl1pPr>
          </a:lstStyle>
          <a:p>
            <a:fld id="{BAC215B4-98A1-1E4C-8B38-95054AAB2A71}" type="slidenum">
              <a:rPr lang="en-US"/>
              <a:pPr/>
              <a:t>‹#›</a:t>
            </a:fld>
            <a:endParaRPr lang="en-US"/>
          </a:p>
        </p:txBody>
      </p:sp>
    </p:spTree>
    <p:extLst>
      <p:ext uri="{BB962C8B-B14F-4D97-AF65-F5344CB8AC3E}">
        <p14:creationId xmlns:p14="http://schemas.microsoft.com/office/powerpoint/2010/main" val="204856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CH"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en-US"/>
          </a:p>
        </p:txBody>
      </p:sp>
      <p:sp>
        <p:nvSpPr>
          <p:cNvPr id="8" name="Espace réservé du pied de page 7"/>
          <p:cNvSpPr>
            <a:spLocks noGrp="1"/>
          </p:cNvSpPr>
          <p:nvPr>
            <p:ph type="ftr" sz="quarter" idx="11"/>
          </p:nvPr>
        </p:nvSpPr>
        <p:spPr/>
        <p:txBody>
          <a:bodyPr/>
          <a:lstStyle>
            <a:lvl1pPr>
              <a:defRPr/>
            </a:lvl1pPr>
          </a:lstStyle>
          <a:p>
            <a:endParaRPr lang="en-US"/>
          </a:p>
        </p:txBody>
      </p:sp>
      <p:sp>
        <p:nvSpPr>
          <p:cNvPr id="9" name="Espace réservé du numéro de diapositive 8"/>
          <p:cNvSpPr>
            <a:spLocks noGrp="1"/>
          </p:cNvSpPr>
          <p:nvPr>
            <p:ph type="sldNum" sz="quarter" idx="12"/>
          </p:nvPr>
        </p:nvSpPr>
        <p:spPr/>
        <p:txBody>
          <a:bodyPr/>
          <a:lstStyle>
            <a:lvl1pPr>
              <a:defRPr/>
            </a:lvl1pPr>
          </a:lstStyle>
          <a:p>
            <a:fld id="{1247EA48-3EF8-E140-9DA5-E4E8089E47AD}" type="slidenum">
              <a:rPr lang="en-US"/>
              <a:pPr/>
              <a:t>‹#›</a:t>
            </a:fld>
            <a:endParaRPr lang="en-US"/>
          </a:p>
        </p:txBody>
      </p:sp>
    </p:spTree>
    <p:extLst>
      <p:ext uri="{BB962C8B-B14F-4D97-AF65-F5344CB8AC3E}">
        <p14:creationId xmlns:p14="http://schemas.microsoft.com/office/powerpoint/2010/main" val="1545436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e la date 2"/>
          <p:cNvSpPr>
            <a:spLocks noGrp="1"/>
          </p:cNvSpPr>
          <p:nvPr>
            <p:ph type="dt" sz="half" idx="10"/>
          </p:nvPr>
        </p:nvSpPr>
        <p:spPr/>
        <p:txBody>
          <a:bodyPr/>
          <a:lstStyle>
            <a:lvl1pPr>
              <a:defRPr/>
            </a:lvl1pPr>
          </a:lstStyle>
          <a:p>
            <a:endParaRPr lang="en-US"/>
          </a:p>
        </p:txBody>
      </p:sp>
      <p:sp>
        <p:nvSpPr>
          <p:cNvPr id="4" name="Espace réservé du pied de page 3"/>
          <p:cNvSpPr>
            <a:spLocks noGrp="1"/>
          </p:cNvSpPr>
          <p:nvPr>
            <p:ph type="ftr" sz="quarter" idx="11"/>
          </p:nvPr>
        </p:nvSpPr>
        <p:spPr/>
        <p:txBody>
          <a:bodyPr/>
          <a:lstStyle>
            <a:lvl1pPr>
              <a:defRPr/>
            </a:lvl1pPr>
          </a:lstStyle>
          <a:p>
            <a:endParaRPr lang="en-US"/>
          </a:p>
        </p:txBody>
      </p:sp>
      <p:sp>
        <p:nvSpPr>
          <p:cNvPr id="5" name="Espace réservé du numéro de diapositive 4"/>
          <p:cNvSpPr>
            <a:spLocks noGrp="1"/>
          </p:cNvSpPr>
          <p:nvPr>
            <p:ph type="sldNum" sz="quarter" idx="12"/>
          </p:nvPr>
        </p:nvSpPr>
        <p:spPr/>
        <p:txBody>
          <a:bodyPr/>
          <a:lstStyle>
            <a:lvl1pPr>
              <a:defRPr/>
            </a:lvl1pPr>
          </a:lstStyle>
          <a:p>
            <a:fld id="{3E493742-70C5-B842-863E-DE41F0DA2AA2}" type="slidenum">
              <a:rPr lang="en-US"/>
              <a:pPr/>
              <a:t>‹#›</a:t>
            </a:fld>
            <a:endParaRPr lang="en-US"/>
          </a:p>
        </p:txBody>
      </p:sp>
    </p:spTree>
    <p:extLst>
      <p:ext uri="{BB962C8B-B14F-4D97-AF65-F5344CB8AC3E}">
        <p14:creationId xmlns:p14="http://schemas.microsoft.com/office/powerpoint/2010/main" val="3272041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en-US"/>
          </a:p>
        </p:txBody>
      </p:sp>
      <p:sp>
        <p:nvSpPr>
          <p:cNvPr id="3" name="Espace réservé du pied de page 2"/>
          <p:cNvSpPr>
            <a:spLocks noGrp="1"/>
          </p:cNvSpPr>
          <p:nvPr>
            <p:ph type="ftr" sz="quarter" idx="11"/>
          </p:nvPr>
        </p:nvSpPr>
        <p:spPr/>
        <p:txBody>
          <a:bodyPr/>
          <a:lstStyle>
            <a:lvl1pPr>
              <a:defRPr/>
            </a:lvl1pPr>
          </a:lstStyle>
          <a:p>
            <a:endParaRPr lang="en-US"/>
          </a:p>
        </p:txBody>
      </p:sp>
      <p:sp>
        <p:nvSpPr>
          <p:cNvPr id="4" name="Espace réservé du numéro de diapositive 3"/>
          <p:cNvSpPr>
            <a:spLocks noGrp="1"/>
          </p:cNvSpPr>
          <p:nvPr>
            <p:ph type="sldNum" sz="quarter" idx="12"/>
          </p:nvPr>
        </p:nvSpPr>
        <p:spPr/>
        <p:txBody>
          <a:bodyPr/>
          <a:lstStyle>
            <a:lvl1pPr>
              <a:defRPr/>
            </a:lvl1pPr>
          </a:lstStyle>
          <a:p>
            <a:fld id="{6ED2BDED-F6E9-0944-94B8-BA58EE0CB823}" type="slidenum">
              <a:rPr lang="en-US"/>
              <a:pPr/>
              <a:t>‹#›</a:t>
            </a:fld>
            <a:endParaRPr lang="en-US"/>
          </a:p>
        </p:txBody>
      </p:sp>
    </p:spTree>
    <p:extLst>
      <p:ext uri="{BB962C8B-B14F-4D97-AF65-F5344CB8AC3E}">
        <p14:creationId xmlns:p14="http://schemas.microsoft.com/office/powerpoint/2010/main" val="4293119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H"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en-US"/>
          </a:p>
        </p:txBody>
      </p:sp>
      <p:sp>
        <p:nvSpPr>
          <p:cNvPr id="6" name="Espace réservé du pied de page 5"/>
          <p:cNvSpPr>
            <a:spLocks noGrp="1"/>
          </p:cNvSpPr>
          <p:nvPr>
            <p:ph type="ftr" sz="quarter" idx="11"/>
          </p:nvPr>
        </p:nvSpPr>
        <p:spPr/>
        <p:txBody>
          <a:bodyPr/>
          <a:lstStyle>
            <a:lvl1pPr>
              <a:defRPr/>
            </a:lvl1pPr>
          </a:lstStyle>
          <a:p>
            <a:endParaRPr lang="en-US"/>
          </a:p>
        </p:txBody>
      </p:sp>
      <p:sp>
        <p:nvSpPr>
          <p:cNvPr id="7" name="Espace réservé du numéro de diapositive 6"/>
          <p:cNvSpPr>
            <a:spLocks noGrp="1"/>
          </p:cNvSpPr>
          <p:nvPr>
            <p:ph type="sldNum" sz="quarter" idx="12"/>
          </p:nvPr>
        </p:nvSpPr>
        <p:spPr/>
        <p:txBody>
          <a:bodyPr/>
          <a:lstStyle>
            <a:lvl1pPr>
              <a:defRPr/>
            </a:lvl1pPr>
          </a:lstStyle>
          <a:p>
            <a:fld id="{65E92615-23CC-CD45-88A4-D6C94F6B2711}" type="slidenum">
              <a:rPr lang="en-US"/>
              <a:pPr/>
              <a:t>‹#›</a:t>
            </a:fld>
            <a:endParaRPr lang="en-US"/>
          </a:p>
        </p:txBody>
      </p:sp>
    </p:spTree>
    <p:extLst>
      <p:ext uri="{BB962C8B-B14F-4D97-AF65-F5344CB8AC3E}">
        <p14:creationId xmlns:p14="http://schemas.microsoft.com/office/powerpoint/2010/main" val="708575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H"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en-US"/>
          </a:p>
        </p:txBody>
      </p:sp>
      <p:sp>
        <p:nvSpPr>
          <p:cNvPr id="6" name="Espace réservé du pied de page 5"/>
          <p:cNvSpPr>
            <a:spLocks noGrp="1"/>
          </p:cNvSpPr>
          <p:nvPr>
            <p:ph type="ftr" sz="quarter" idx="11"/>
          </p:nvPr>
        </p:nvSpPr>
        <p:spPr/>
        <p:txBody>
          <a:bodyPr/>
          <a:lstStyle>
            <a:lvl1pPr>
              <a:defRPr/>
            </a:lvl1pPr>
          </a:lstStyle>
          <a:p>
            <a:endParaRPr lang="en-US"/>
          </a:p>
        </p:txBody>
      </p:sp>
      <p:sp>
        <p:nvSpPr>
          <p:cNvPr id="7" name="Espace réservé du numéro de diapositive 6"/>
          <p:cNvSpPr>
            <a:spLocks noGrp="1"/>
          </p:cNvSpPr>
          <p:nvPr>
            <p:ph type="sldNum" sz="quarter" idx="12"/>
          </p:nvPr>
        </p:nvSpPr>
        <p:spPr/>
        <p:txBody>
          <a:bodyPr/>
          <a:lstStyle>
            <a:lvl1pPr>
              <a:defRPr/>
            </a:lvl1pPr>
          </a:lstStyle>
          <a:p>
            <a:fld id="{0C622BF9-8032-E042-A120-D21F14E4E395}" type="slidenum">
              <a:rPr lang="en-US"/>
              <a:pPr/>
              <a:t>‹#›</a:t>
            </a:fld>
            <a:endParaRPr lang="en-US"/>
          </a:p>
        </p:txBody>
      </p:sp>
    </p:spTree>
    <p:extLst>
      <p:ext uri="{BB962C8B-B14F-4D97-AF65-F5344CB8AC3E}">
        <p14:creationId xmlns:p14="http://schemas.microsoft.com/office/powerpoint/2010/main" val="30713502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066800" y="1458913"/>
            <a:ext cx="8077200" cy="5399087"/>
          </a:xfrm>
          <a:prstGeom prst="rect">
            <a:avLst/>
          </a:prstGeom>
          <a:gradFill rotWithShape="0">
            <a:gsLst>
              <a:gs pos="0">
                <a:schemeClr val="accent1">
                  <a:gamma/>
                  <a:shade val="24706"/>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075" name="Rectangle 3"/>
          <p:cNvSpPr>
            <a:spLocks noChangeArrowheads="1"/>
          </p:cNvSpPr>
          <p:nvPr/>
        </p:nvSpPr>
        <p:spPr bwMode="auto">
          <a:xfrm>
            <a:off x="0" y="1447800"/>
            <a:ext cx="1066800" cy="5410200"/>
          </a:xfrm>
          <a:prstGeom prst="rect">
            <a:avLst/>
          </a:prstGeom>
          <a:gradFill rotWithShape="0">
            <a:gsLst>
              <a:gs pos="0">
                <a:schemeClr val="accent1">
                  <a:gamma/>
                  <a:shade val="13333"/>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076" name="Rectangle 4"/>
          <p:cNvSpPr>
            <a:spLocks noGrp="1" noChangeArrowheads="1"/>
          </p:cNvSpPr>
          <p:nvPr>
            <p:ph type="dt" sz="half" idx="2"/>
          </p:nvPr>
        </p:nvSpPr>
        <p:spPr bwMode="auto">
          <a:xfrm>
            <a:off x="12954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077" name="Rectangle 5"/>
          <p:cNvSpPr>
            <a:spLocks noGrp="1" noChangeArrowheads="1"/>
          </p:cNvSpPr>
          <p:nvPr>
            <p:ph type="ftr" sz="quarter" idx="3"/>
          </p:nvPr>
        </p:nvSpPr>
        <p:spPr bwMode="auto">
          <a:xfrm>
            <a:off x="3810000" y="63246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3078" name="Rectangle 6"/>
          <p:cNvSpPr>
            <a:spLocks noGrp="1" noChangeArrowheads="1"/>
          </p:cNvSpPr>
          <p:nvPr>
            <p:ph type="sldNum" sz="quarter" idx="4"/>
          </p:nvPr>
        </p:nvSpPr>
        <p:spPr bwMode="auto">
          <a:xfrm>
            <a:off x="70866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6453494A-8E86-0F44-B536-207FCE874ABB}" type="slidenum">
              <a:rPr lang="en-US"/>
              <a:pPr/>
              <a:t>‹#›</a:t>
            </a:fld>
            <a:endParaRPr lang="en-US"/>
          </a:p>
        </p:txBody>
      </p:sp>
      <p:grpSp>
        <p:nvGrpSpPr>
          <p:cNvPr id="3079" name="Group 7"/>
          <p:cNvGrpSpPr>
            <a:grpSpLocks/>
          </p:cNvGrpSpPr>
          <p:nvPr/>
        </p:nvGrpSpPr>
        <p:grpSpPr bwMode="auto">
          <a:xfrm>
            <a:off x="0" y="355600"/>
            <a:ext cx="6172200" cy="2438400"/>
            <a:chOff x="0" y="1200"/>
            <a:chExt cx="3888" cy="1536"/>
          </a:xfrm>
        </p:grpSpPr>
        <p:sp>
          <p:nvSpPr>
            <p:cNvPr id="3080" name="Oval 8"/>
            <p:cNvSpPr>
              <a:spLocks noChangeArrowheads="1"/>
            </p:cNvSpPr>
            <p:nvPr/>
          </p:nvSpPr>
          <p:spPr bwMode="auto">
            <a:xfrm>
              <a:off x="497" y="1697"/>
              <a:ext cx="361" cy="359"/>
            </a:xfrm>
            <a:prstGeom prst="ellipse">
              <a:avLst/>
            </a:prstGeom>
            <a:gradFill rotWithShape="0">
              <a:gsLst>
                <a:gs pos="0">
                  <a:schemeClr val="accent1"/>
                </a:gs>
                <a:gs pos="100000">
                  <a:schemeClr val="accent1">
                    <a:gamma/>
                    <a:shade val="31373"/>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081" name="Oval 9"/>
            <p:cNvSpPr>
              <a:spLocks noChangeArrowheads="1"/>
            </p:cNvSpPr>
            <p:nvPr/>
          </p:nvSpPr>
          <p:spPr bwMode="auto">
            <a:xfrm>
              <a:off x="594" y="1802"/>
              <a:ext cx="164" cy="156"/>
            </a:xfrm>
            <a:prstGeom prst="ellipse">
              <a:avLst/>
            </a:prstGeom>
            <a:gradFill rotWithShape="0">
              <a:gsLst>
                <a:gs pos="0">
                  <a:schemeClr val="accent1">
                    <a:gamma/>
                    <a:tint val="0"/>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082" name="Rectangle 10"/>
            <p:cNvSpPr>
              <a:spLocks noChangeArrowheads="1"/>
            </p:cNvSpPr>
            <p:nvPr/>
          </p:nvSpPr>
          <p:spPr bwMode="auto">
            <a:xfrm>
              <a:off x="0" y="1884"/>
              <a:ext cx="1440" cy="6"/>
            </a:xfrm>
            <a:prstGeom prst="rect">
              <a:avLst/>
            </a:prstGeom>
            <a:gradFill rotWithShape="0">
              <a:gsLst>
                <a:gs pos="0">
                  <a:schemeClr val="bg1"/>
                </a:gs>
                <a:gs pos="50000">
                  <a:schemeClr val="bg1">
                    <a:gamma/>
                    <a:tint val="0"/>
                    <a:invGamma/>
                  </a:scheme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083" name="Rectangle 11"/>
            <p:cNvSpPr>
              <a:spLocks noChangeArrowheads="1"/>
            </p:cNvSpPr>
            <p:nvPr/>
          </p:nvSpPr>
          <p:spPr bwMode="auto">
            <a:xfrm>
              <a:off x="678" y="1200"/>
              <a:ext cx="6" cy="1536"/>
            </a:xfrm>
            <a:prstGeom prst="rect">
              <a:avLst/>
            </a:prstGeom>
            <a:gradFill rotWithShape="0">
              <a:gsLst>
                <a:gs pos="0">
                  <a:schemeClr val="bg1"/>
                </a:gs>
                <a:gs pos="50000">
                  <a:schemeClr val="bg1">
                    <a:gamma/>
                    <a:tint val="0"/>
                    <a:invGamma/>
                  </a:schemeClr>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084" name="Rectangle 12"/>
            <p:cNvSpPr>
              <a:spLocks noChangeArrowheads="1"/>
            </p:cNvSpPr>
            <p:nvPr/>
          </p:nvSpPr>
          <p:spPr bwMode="auto">
            <a:xfrm>
              <a:off x="721" y="1884"/>
              <a:ext cx="3167" cy="6"/>
            </a:xfrm>
            <a:prstGeom prst="rect">
              <a:avLst/>
            </a:prstGeom>
            <a:gradFill rotWithShape="0">
              <a:gsLst>
                <a:gs pos="0">
                  <a:schemeClr val="bg1">
                    <a:gamma/>
                    <a:tint val="0"/>
                    <a:invGamma/>
                  </a:scheme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3085" name="Rectangle 13"/>
          <p:cNvSpPr>
            <a:spLocks noGrp="1" noChangeArrowheads="1"/>
          </p:cNvSpPr>
          <p:nvPr>
            <p:ph type="body" idx="1"/>
          </p:nvPr>
        </p:nvSpPr>
        <p:spPr bwMode="auto">
          <a:xfrm>
            <a:off x="1219200" y="16764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p>
        </p:txBody>
      </p:sp>
      <p:sp>
        <p:nvSpPr>
          <p:cNvPr id="3086" name="Rectangle 14"/>
          <p:cNvSpPr>
            <a:spLocks noGrp="1" noChangeArrowheads="1"/>
          </p:cNvSpPr>
          <p:nvPr>
            <p:ph type="title"/>
          </p:nvPr>
        </p:nvSpPr>
        <p:spPr bwMode="auto">
          <a:xfrm>
            <a:off x="152400" y="152400"/>
            <a:ext cx="8915400" cy="1143000"/>
          </a:xfrm>
          <a:prstGeom prst="rect">
            <a:avLst/>
          </a:prstGeom>
          <a:noFill/>
          <a:ln>
            <a:noFill/>
          </a:ln>
          <a:effectLst>
            <a:outerShdw blurRad="63500" dist="12700" dir="162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Cliquez et modifiez le titre</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b="1">
          <a:solidFill>
            <a:schemeClr val="tx2"/>
          </a:solidFill>
          <a:latin typeface="+mj-lt"/>
          <a:ea typeface="+mj-ea"/>
          <a:cs typeface="+mj-cs"/>
        </a:defRPr>
      </a:lvl1pPr>
      <a:lvl2pPr algn="ctr" rtl="0" fontAlgn="base">
        <a:spcBef>
          <a:spcPct val="0"/>
        </a:spcBef>
        <a:spcAft>
          <a:spcPct val="0"/>
        </a:spcAft>
        <a:defRPr sz="4400" b="1">
          <a:solidFill>
            <a:schemeClr val="tx2"/>
          </a:solidFill>
          <a:latin typeface="Tahoma" charset="0"/>
          <a:ea typeface="ＭＳ Ｐゴシック" charset="0"/>
        </a:defRPr>
      </a:lvl2pPr>
      <a:lvl3pPr algn="ctr" rtl="0" fontAlgn="base">
        <a:spcBef>
          <a:spcPct val="0"/>
        </a:spcBef>
        <a:spcAft>
          <a:spcPct val="0"/>
        </a:spcAft>
        <a:defRPr sz="4400" b="1">
          <a:solidFill>
            <a:schemeClr val="tx2"/>
          </a:solidFill>
          <a:latin typeface="Tahoma" charset="0"/>
          <a:ea typeface="ＭＳ Ｐゴシック" charset="0"/>
        </a:defRPr>
      </a:lvl3pPr>
      <a:lvl4pPr algn="ctr" rtl="0" fontAlgn="base">
        <a:spcBef>
          <a:spcPct val="0"/>
        </a:spcBef>
        <a:spcAft>
          <a:spcPct val="0"/>
        </a:spcAft>
        <a:defRPr sz="4400" b="1">
          <a:solidFill>
            <a:schemeClr val="tx2"/>
          </a:solidFill>
          <a:latin typeface="Tahoma" charset="0"/>
          <a:ea typeface="ＭＳ Ｐゴシック" charset="0"/>
        </a:defRPr>
      </a:lvl4pPr>
      <a:lvl5pPr algn="ctr" rtl="0" fontAlgn="base">
        <a:spcBef>
          <a:spcPct val="0"/>
        </a:spcBef>
        <a:spcAft>
          <a:spcPct val="0"/>
        </a:spcAft>
        <a:defRPr sz="4400" b="1">
          <a:solidFill>
            <a:schemeClr val="tx2"/>
          </a:solidFill>
          <a:latin typeface="Tahoma" charset="0"/>
          <a:ea typeface="ＭＳ Ｐゴシック" charset="0"/>
        </a:defRPr>
      </a:lvl5pPr>
      <a:lvl6pPr marL="457200" algn="ctr" rtl="0" fontAlgn="base">
        <a:spcBef>
          <a:spcPct val="0"/>
        </a:spcBef>
        <a:spcAft>
          <a:spcPct val="0"/>
        </a:spcAft>
        <a:defRPr sz="4400" b="1">
          <a:solidFill>
            <a:schemeClr val="tx2"/>
          </a:solidFill>
          <a:latin typeface="Tahoma" charset="0"/>
          <a:ea typeface="ＭＳ Ｐゴシック" charset="0"/>
        </a:defRPr>
      </a:lvl6pPr>
      <a:lvl7pPr marL="914400" algn="ctr" rtl="0" fontAlgn="base">
        <a:spcBef>
          <a:spcPct val="0"/>
        </a:spcBef>
        <a:spcAft>
          <a:spcPct val="0"/>
        </a:spcAft>
        <a:defRPr sz="4400" b="1">
          <a:solidFill>
            <a:schemeClr val="tx2"/>
          </a:solidFill>
          <a:latin typeface="Tahoma" charset="0"/>
          <a:ea typeface="ＭＳ Ｐゴシック" charset="0"/>
        </a:defRPr>
      </a:lvl7pPr>
      <a:lvl8pPr marL="1371600" algn="ctr" rtl="0" fontAlgn="base">
        <a:spcBef>
          <a:spcPct val="0"/>
        </a:spcBef>
        <a:spcAft>
          <a:spcPct val="0"/>
        </a:spcAft>
        <a:defRPr sz="4400" b="1">
          <a:solidFill>
            <a:schemeClr val="tx2"/>
          </a:solidFill>
          <a:latin typeface="Tahoma" charset="0"/>
          <a:ea typeface="ＭＳ Ｐゴシック" charset="0"/>
        </a:defRPr>
      </a:lvl8pPr>
      <a:lvl9pPr marL="1828800" algn="ctr" rtl="0" fontAlgn="base">
        <a:spcBef>
          <a:spcPct val="0"/>
        </a:spcBef>
        <a:spcAft>
          <a:spcPct val="0"/>
        </a:spcAft>
        <a:defRPr sz="4400" b="1">
          <a:solidFill>
            <a:schemeClr val="tx2"/>
          </a:solidFill>
          <a:latin typeface="Tahoma" charset="0"/>
          <a:ea typeface="ＭＳ Ｐゴシック" charset="0"/>
        </a:defRPr>
      </a:lvl9pPr>
    </p:titleStyle>
    <p:bodyStyle>
      <a:lvl1pPr marL="342900" indent="-342900" algn="l" rtl="0" fontAlgn="base">
        <a:spcBef>
          <a:spcPct val="20000"/>
        </a:spcBef>
        <a:spcAft>
          <a:spcPct val="0"/>
        </a:spcAft>
        <a:buClr>
          <a:schemeClr val="tx2"/>
        </a:buClr>
        <a:buFont typeface="Tahoma" charset="0"/>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Font typeface="Tahoma" charset="0"/>
        <a:buChar char="•"/>
        <a:defRPr sz="2800">
          <a:solidFill>
            <a:schemeClr val="tx1"/>
          </a:solidFill>
          <a:latin typeface="+mn-lt"/>
          <a:ea typeface="+mn-ea"/>
        </a:defRPr>
      </a:lvl2pPr>
      <a:lvl3pPr marL="1143000" indent="-228600" algn="l" rtl="0" fontAlgn="base">
        <a:spcBef>
          <a:spcPct val="20000"/>
        </a:spcBef>
        <a:spcAft>
          <a:spcPct val="0"/>
        </a:spcAft>
        <a:buClr>
          <a:schemeClr val="tx1"/>
        </a:buClr>
        <a:buFont typeface="Tahoma" charset="0"/>
        <a:buChar char="•"/>
        <a:defRPr sz="2400">
          <a:solidFill>
            <a:schemeClr val="tx1"/>
          </a:solidFill>
          <a:latin typeface="+mn-lt"/>
          <a:ea typeface="+mn-ea"/>
        </a:defRPr>
      </a:lvl3pPr>
      <a:lvl4pPr marL="1600200" indent="-228600" algn="l" rtl="0" fontAlgn="base">
        <a:spcBef>
          <a:spcPct val="20000"/>
        </a:spcBef>
        <a:spcAft>
          <a:spcPct val="0"/>
        </a:spcAft>
        <a:buClr>
          <a:schemeClr val="tx2"/>
        </a:buClr>
        <a:buFont typeface="Wingdings" charset="0"/>
        <a:buChar char="Ø"/>
        <a:defRPr sz="2000">
          <a:solidFill>
            <a:schemeClr val="tx1"/>
          </a:solidFill>
          <a:latin typeface="+mn-lt"/>
          <a:ea typeface="+mn-ea"/>
        </a:defRPr>
      </a:lvl4pPr>
      <a:lvl5pPr marL="2057400" indent="-228600" algn="l" rtl="0" fontAlgn="base">
        <a:spcBef>
          <a:spcPct val="20000"/>
        </a:spcBef>
        <a:spcAft>
          <a:spcPct val="0"/>
        </a:spcAft>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Font typeface="Wingdings" charset="0"/>
        <a:buChar char="§"/>
        <a:defRPr sz="20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8.emf"/><Relationship Id="rId5" Type="http://schemas.openxmlformats.org/officeDocument/2006/relationships/oleObject" Target="../embeddings/oleObject4.bin"/><Relationship Id="rId6" Type="http://schemas.openxmlformats.org/officeDocument/2006/relationships/image" Target="../media/image9.emf"/><Relationship Id="rId1" Type="http://schemas.openxmlformats.org/officeDocument/2006/relationships/vmlDrawing" Target="../drawings/vmlDrawing3.vml"/><Relationship Id="rId2"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2.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fr-FR"/>
              <a:t>Electricité: </a:t>
            </a:r>
            <a:br>
              <a:rPr lang="fr-FR"/>
            </a:br>
            <a:r>
              <a:rPr lang="fr-FR"/>
              <a:t>pourquoi changer ?</a:t>
            </a:r>
          </a:p>
        </p:txBody>
      </p:sp>
    </p:spTree>
  </p:cSld>
  <p:clrMapOvr>
    <a:overrideClrMapping bg1="dk2" tx1="lt1" bg2="dk1"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fr-FR" sz="4700"/>
              <a:t>Concurrence : en faits</a:t>
            </a:r>
          </a:p>
        </p:txBody>
      </p:sp>
      <p:sp>
        <p:nvSpPr>
          <p:cNvPr id="18435" name="Rectangle 3"/>
          <p:cNvSpPr>
            <a:spLocks noGrp="1" noChangeArrowheads="1"/>
          </p:cNvSpPr>
          <p:nvPr>
            <p:ph type="body" idx="1"/>
          </p:nvPr>
        </p:nvSpPr>
        <p:spPr/>
        <p:txBody>
          <a:bodyPr/>
          <a:lstStyle/>
          <a:p>
            <a:pPr marL="0" indent="0">
              <a:buFont typeface="Tahoma" charset="0"/>
              <a:buNone/>
            </a:pPr>
            <a:endParaRPr lang="fr-FR"/>
          </a:p>
          <a:p>
            <a:pPr marL="0" indent="0">
              <a:buFont typeface="Tahoma" charset="0"/>
              <a:buNone/>
            </a:pPr>
            <a:r>
              <a:rPr lang="fr-FR"/>
              <a:t>Au Royaume-Uni, 81% des décisions de changement de fournisseur sont basées sur le prix exclusivement et 5% sur la qualité du service.</a:t>
            </a:r>
            <a:br>
              <a:rPr lang="fr-FR"/>
            </a:br>
            <a:endParaRPr lang="fr-FR"/>
          </a:p>
          <a:p>
            <a:pPr marL="0" indent="0">
              <a:buFont typeface="Tahoma" charset="0"/>
              <a:buNone/>
            </a:pPr>
            <a:r>
              <a:rPr lang="fr-FR" sz="1600"/>
              <a:t>Source: OFGEM, Domestic gas and electricity supply, juin 2003</a:t>
            </a:r>
            <a:br>
              <a:rPr lang="fr-FR" sz="1600"/>
            </a:br>
            <a:r>
              <a:rPr lang="fr-FR" sz="1600"/>
              <a:t>cité par European Energy Market Deregulation Observatory, 4th ed. </a:t>
            </a:r>
            <a:br>
              <a:rPr lang="fr-FR" sz="1600"/>
            </a:br>
            <a:r>
              <a:rPr lang="fr-FR" sz="1600"/>
              <a:t>Capgemini Ernst &amp; Young octobre 2003</a:t>
            </a:r>
          </a:p>
          <a:p>
            <a:pPr marL="0" indent="0"/>
            <a:endParaRPr lang="fr-FR"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fr-FR"/>
              <a:t>Concurrence - conclusion</a:t>
            </a:r>
          </a:p>
        </p:txBody>
      </p:sp>
      <p:sp>
        <p:nvSpPr>
          <p:cNvPr id="17412" name="Rectangle 4"/>
          <p:cNvSpPr>
            <a:spLocks noChangeArrowheads="1"/>
          </p:cNvSpPr>
          <p:nvPr/>
        </p:nvSpPr>
        <p:spPr bwMode="auto">
          <a:xfrm>
            <a:off x="3429000" y="1752600"/>
            <a:ext cx="5715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buClr>
                <a:schemeClr val="tx2"/>
              </a:buClr>
              <a:buFont typeface="Tahoma" charset="0"/>
              <a:buNone/>
            </a:pPr>
            <a:r>
              <a:rPr lang="fr-FR" sz="3600"/>
              <a:t>Une concurrence qui porte sur le prix seul provoque une diminution de la qualité et en aucun cas un progrès.</a:t>
            </a:r>
          </a:p>
          <a:p>
            <a:pPr eaLnBrk="1" hangingPunct="1">
              <a:spcBef>
                <a:spcPct val="20000"/>
              </a:spcBef>
              <a:buClr>
                <a:schemeClr val="tx2"/>
              </a:buClr>
              <a:buFont typeface="Tahoma" charset="0"/>
              <a:buNone/>
            </a:pPr>
            <a:r>
              <a:rPr lang="fr-FR" sz="3400"/>
              <a:t>C</a:t>
            </a:r>
            <a:r>
              <a:rPr lang="ja-JP" altLang="fr-FR" sz="3400">
                <a:latin typeface="Arial"/>
              </a:rPr>
              <a:t>’</a:t>
            </a:r>
            <a:r>
              <a:rPr lang="fr-FR" sz="3400"/>
              <a:t>est bien la situation qui prévaut dans le secteur de l</a:t>
            </a:r>
            <a:r>
              <a:rPr lang="ja-JP" altLang="fr-FR" sz="3400">
                <a:latin typeface="Arial"/>
              </a:rPr>
              <a:t>’</a:t>
            </a:r>
            <a:r>
              <a:rPr lang="fr-FR" sz="3400"/>
              <a:t>électricité.</a:t>
            </a:r>
          </a:p>
        </p:txBody>
      </p:sp>
      <p:pic>
        <p:nvPicPr>
          <p:cNvPr id="17414" name="Picture 6" descr="Picsou pièce.tiff                                              00031002Macintosh HD                   BBA748F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2057400"/>
            <a:ext cx="2962275" cy="2428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fr-FR" sz="4700"/>
              <a:t>Concurrence : en faits</a:t>
            </a:r>
          </a:p>
        </p:txBody>
      </p:sp>
      <p:sp>
        <p:nvSpPr>
          <p:cNvPr id="19459" name="Rectangle 3"/>
          <p:cNvSpPr>
            <a:spLocks noGrp="1" noChangeArrowheads="1"/>
          </p:cNvSpPr>
          <p:nvPr>
            <p:ph type="body" idx="1"/>
          </p:nvPr>
        </p:nvSpPr>
        <p:spPr>
          <a:xfrm>
            <a:off x="1219200" y="1447800"/>
            <a:ext cx="7772400" cy="685800"/>
          </a:xfrm>
        </p:spPr>
        <p:txBody>
          <a:bodyPr/>
          <a:lstStyle/>
          <a:p>
            <a:pPr algn="ctr">
              <a:buFont typeface="Tahoma" charset="0"/>
              <a:buNone/>
            </a:pPr>
            <a:r>
              <a:rPr lang="fr-FR"/>
              <a:t>Ca ne marche pas très fort !</a:t>
            </a:r>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b="5980"/>
          <a:stretch>
            <a:fillRect/>
          </a:stretch>
        </p:blipFill>
        <p:spPr bwMode="auto">
          <a:xfrm>
            <a:off x="1524000" y="2133600"/>
            <a:ext cx="7038975" cy="424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9461" name="Rectangle 5"/>
          <p:cNvSpPr>
            <a:spLocks noChangeArrowheads="1"/>
          </p:cNvSpPr>
          <p:nvPr/>
        </p:nvSpPr>
        <p:spPr bwMode="auto">
          <a:xfrm>
            <a:off x="1524000" y="6400800"/>
            <a:ext cx="7010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1" hangingPunct="1">
              <a:spcBef>
                <a:spcPct val="20000"/>
              </a:spcBef>
              <a:buClr>
                <a:schemeClr val="tx2"/>
              </a:buClr>
              <a:buFont typeface="Tahoma" charset="0"/>
              <a:buNone/>
            </a:pPr>
            <a:r>
              <a:rPr lang="fr-FR" sz="1800"/>
              <a:t>Mobilité 1998-2002 des consommateurs I&amp;C</a:t>
            </a:r>
            <a:endParaRPr lang="fr-FR" sz="3200"/>
          </a:p>
        </p:txBody>
      </p:sp>
      <p:sp>
        <p:nvSpPr>
          <p:cNvPr id="19462" name="Text Box 6"/>
          <p:cNvSpPr txBox="1">
            <a:spLocks noChangeArrowheads="1"/>
          </p:cNvSpPr>
          <p:nvPr/>
        </p:nvSpPr>
        <p:spPr bwMode="auto">
          <a:xfrm>
            <a:off x="0" y="4241800"/>
            <a:ext cx="1295400" cy="223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fr-FR" sz="1400"/>
              <a:t>Source: Commission européenne,</a:t>
            </a:r>
            <a:br>
              <a:rPr lang="fr-FR" sz="1400"/>
            </a:br>
            <a:r>
              <a:rPr lang="fr-FR" sz="1400"/>
              <a:t>citée par EEMDO, </a:t>
            </a:r>
            <a:br>
              <a:rPr lang="fr-FR" sz="1400"/>
            </a:br>
            <a:r>
              <a:rPr lang="fr-FR" sz="1400"/>
              <a:t>4th ed. </a:t>
            </a:r>
            <a:br>
              <a:rPr lang="fr-FR" sz="1400"/>
            </a:br>
            <a:r>
              <a:rPr lang="fr-FR" sz="1400"/>
              <a:t>Capgemini </a:t>
            </a:r>
            <a:br>
              <a:rPr lang="fr-FR" sz="1400"/>
            </a:br>
            <a:r>
              <a:rPr lang="fr-FR" sz="1400"/>
              <a:t>Ernst &amp; Young </a:t>
            </a:r>
            <a:br>
              <a:rPr lang="fr-FR" sz="1400"/>
            </a:br>
            <a:r>
              <a:rPr lang="fr-FR" sz="1400"/>
              <a:t>oct. 2003</a:t>
            </a:r>
            <a:endParaRPr lang="fr-FR" sz="16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fr-FR" sz="4700"/>
              <a:t>Concurrence : en faits</a:t>
            </a:r>
          </a:p>
        </p:txBody>
      </p:sp>
      <p:pic>
        <p:nvPicPr>
          <p:cNvPr id="20485" name="Picture 5" descr="&#10;img018.jpg                                                     00031002Macintosh HD                   BBA748FD:"/>
          <p:cNvPicPr>
            <a:picLocks noGrp="1" noChangeAspect="1" noChangeArrowheads="1"/>
          </p:cNvPicPr>
          <p:nvPr>
            <p:ph idx="1"/>
          </p:nvPr>
        </p:nvPicPr>
        <p:blipFill>
          <a:blip r:embed="rId2">
            <a:lum bright="-12000" contrast="22000"/>
            <a:extLst>
              <a:ext uri="{28A0092B-C50C-407E-A947-70E740481C1C}">
                <a14:useLocalDpi xmlns:a14="http://schemas.microsoft.com/office/drawing/2010/main" val="0"/>
              </a:ext>
            </a:extLst>
          </a:blip>
          <a:srcRect/>
          <a:stretch>
            <a:fillRect/>
          </a:stretch>
        </p:blipFill>
        <p:spPr>
          <a:xfrm rot="10800000">
            <a:off x="1219200" y="2141538"/>
            <a:ext cx="7772400" cy="4487862"/>
          </a:xfrm>
        </p:spPr>
      </p:pic>
      <p:sp>
        <p:nvSpPr>
          <p:cNvPr id="20486" name="Rectangle 6"/>
          <p:cNvSpPr>
            <a:spLocks noChangeArrowheads="1"/>
          </p:cNvSpPr>
          <p:nvPr/>
        </p:nvSpPr>
        <p:spPr bwMode="auto">
          <a:xfrm>
            <a:off x="0" y="3965575"/>
            <a:ext cx="1143000"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20000"/>
              </a:spcBef>
              <a:buClr>
                <a:schemeClr val="tx2"/>
              </a:buClr>
              <a:buFont typeface="Tahoma" charset="0"/>
              <a:buNone/>
            </a:pPr>
            <a:r>
              <a:rPr lang="fr-FR" sz="1400"/>
              <a:t>Source: Energie panorama 490 août 2004, </a:t>
            </a:r>
            <a:br>
              <a:rPr lang="fr-FR" sz="1400"/>
            </a:br>
            <a:r>
              <a:rPr lang="fr-FR" sz="1400"/>
              <a:t>sur la base de EEMDO, 4th ed. Capgemini Ernst &amp; Young </a:t>
            </a:r>
            <a:br>
              <a:rPr lang="fr-FR" sz="1400"/>
            </a:br>
            <a:r>
              <a:rPr lang="fr-FR" sz="1400"/>
              <a:t>oct. 2003</a:t>
            </a:r>
            <a:endParaRPr lang="fr-FR" sz="1600"/>
          </a:p>
        </p:txBody>
      </p:sp>
      <p:sp>
        <p:nvSpPr>
          <p:cNvPr id="20490" name="AutoShape 10"/>
          <p:cNvSpPr>
            <a:spLocks noChangeArrowheads="1"/>
          </p:cNvSpPr>
          <p:nvPr/>
        </p:nvSpPr>
        <p:spPr bwMode="auto">
          <a:xfrm>
            <a:off x="6832600" y="4389438"/>
            <a:ext cx="304800" cy="304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fr-FR"/>
          </a:p>
        </p:txBody>
      </p:sp>
      <p:sp>
        <p:nvSpPr>
          <p:cNvPr id="20492" name="AutoShape 12"/>
          <p:cNvSpPr>
            <a:spLocks noChangeArrowheads="1"/>
          </p:cNvSpPr>
          <p:nvPr/>
        </p:nvSpPr>
        <p:spPr bwMode="auto">
          <a:xfrm>
            <a:off x="6527800" y="3792538"/>
            <a:ext cx="304800" cy="304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fr-FR"/>
          </a:p>
        </p:txBody>
      </p:sp>
      <p:sp>
        <p:nvSpPr>
          <p:cNvPr id="20494" name="AutoShape 14"/>
          <p:cNvSpPr>
            <a:spLocks noChangeArrowheads="1"/>
          </p:cNvSpPr>
          <p:nvPr/>
        </p:nvSpPr>
        <p:spPr bwMode="auto">
          <a:xfrm>
            <a:off x="6591300" y="3030538"/>
            <a:ext cx="304800" cy="304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fr-FR"/>
          </a:p>
        </p:txBody>
      </p:sp>
      <p:sp>
        <p:nvSpPr>
          <p:cNvPr id="20495" name="AutoShape 15"/>
          <p:cNvSpPr>
            <a:spLocks noChangeArrowheads="1"/>
          </p:cNvSpPr>
          <p:nvPr/>
        </p:nvSpPr>
        <p:spPr bwMode="auto">
          <a:xfrm>
            <a:off x="5994400" y="2941638"/>
            <a:ext cx="304800" cy="304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fr-FR"/>
          </a:p>
        </p:txBody>
      </p:sp>
      <p:sp>
        <p:nvSpPr>
          <p:cNvPr id="20496" name="AutoShape 16"/>
          <p:cNvSpPr>
            <a:spLocks noChangeArrowheads="1"/>
          </p:cNvSpPr>
          <p:nvPr/>
        </p:nvSpPr>
        <p:spPr bwMode="auto">
          <a:xfrm>
            <a:off x="5067300" y="3335338"/>
            <a:ext cx="304800" cy="304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fr-FR"/>
          </a:p>
        </p:txBody>
      </p:sp>
      <p:sp>
        <p:nvSpPr>
          <p:cNvPr id="20497" name="AutoShape 17"/>
          <p:cNvSpPr>
            <a:spLocks noChangeArrowheads="1"/>
          </p:cNvSpPr>
          <p:nvPr/>
        </p:nvSpPr>
        <p:spPr bwMode="auto">
          <a:xfrm>
            <a:off x="3581400" y="3487738"/>
            <a:ext cx="304800" cy="304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fr-FR"/>
          </a:p>
        </p:txBody>
      </p:sp>
      <p:sp>
        <p:nvSpPr>
          <p:cNvPr id="20498" name="AutoShape 18"/>
          <p:cNvSpPr>
            <a:spLocks noChangeArrowheads="1"/>
          </p:cNvSpPr>
          <p:nvPr/>
        </p:nvSpPr>
        <p:spPr bwMode="auto">
          <a:xfrm>
            <a:off x="3657600" y="3411538"/>
            <a:ext cx="304800" cy="304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fr-FR"/>
          </a:p>
        </p:txBody>
      </p:sp>
      <p:sp>
        <p:nvSpPr>
          <p:cNvPr id="20499" name="AutoShape 19"/>
          <p:cNvSpPr>
            <a:spLocks noChangeArrowheads="1"/>
          </p:cNvSpPr>
          <p:nvPr/>
        </p:nvSpPr>
        <p:spPr bwMode="auto">
          <a:xfrm>
            <a:off x="3733800" y="4554538"/>
            <a:ext cx="304800" cy="304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fr-FR"/>
          </a:p>
        </p:txBody>
      </p:sp>
      <p:sp>
        <p:nvSpPr>
          <p:cNvPr id="20500" name="AutoShape 20"/>
          <p:cNvSpPr>
            <a:spLocks noChangeArrowheads="1"/>
          </p:cNvSpPr>
          <p:nvPr/>
        </p:nvSpPr>
        <p:spPr bwMode="auto">
          <a:xfrm>
            <a:off x="3149600" y="5443538"/>
            <a:ext cx="304800" cy="304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fr-FR"/>
          </a:p>
        </p:txBody>
      </p:sp>
      <p:sp>
        <p:nvSpPr>
          <p:cNvPr id="20501" name="AutoShape 21"/>
          <p:cNvSpPr>
            <a:spLocks noChangeArrowheads="1"/>
          </p:cNvSpPr>
          <p:nvPr/>
        </p:nvSpPr>
        <p:spPr bwMode="auto">
          <a:xfrm>
            <a:off x="5181600" y="4706938"/>
            <a:ext cx="304800" cy="304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fr-FR"/>
          </a:p>
        </p:txBody>
      </p:sp>
      <p:sp>
        <p:nvSpPr>
          <p:cNvPr id="20502" name="AutoShape 22"/>
          <p:cNvSpPr>
            <a:spLocks noChangeArrowheads="1"/>
          </p:cNvSpPr>
          <p:nvPr/>
        </p:nvSpPr>
        <p:spPr bwMode="auto">
          <a:xfrm>
            <a:off x="5867400" y="4859338"/>
            <a:ext cx="304800" cy="304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fr-FR"/>
          </a:p>
        </p:txBody>
      </p:sp>
      <p:sp>
        <p:nvSpPr>
          <p:cNvPr id="20503" name="AutoShape 23"/>
          <p:cNvSpPr>
            <a:spLocks noChangeArrowheads="1"/>
          </p:cNvSpPr>
          <p:nvPr/>
        </p:nvSpPr>
        <p:spPr bwMode="auto">
          <a:xfrm>
            <a:off x="5867400" y="5341938"/>
            <a:ext cx="304800" cy="304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fr-FR"/>
          </a:p>
        </p:txBody>
      </p:sp>
      <p:sp>
        <p:nvSpPr>
          <p:cNvPr id="20504" name="AutoShape 24"/>
          <p:cNvSpPr>
            <a:spLocks noChangeArrowheads="1"/>
          </p:cNvSpPr>
          <p:nvPr/>
        </p:nvSpPr>
        <p:spPr bwMode="auto">
          <a:xfrm>
            <a:off x="5232400" y="5214938"/>
            <a:ext cx="304800" cy="304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fr-FR"/>
          </a:p>
        </p:txBody>
      </p:sp>
      <p:sp>
        <p:nvSpPr>
          <p:cNvPr id="20505" name="AutoShape 25"/>
          <p:cNvSpPr>
            <a:spLocks noChangeArrowheads="1"/>
          </p:cNvSpPr>
          <p:nvPr/>
        </p:nvSpPr>
        <p:spPr bwMode="auto">
          <a:xfrm>
            <a:off x="4953000" y="5621338"/>
            <a:ext cx="304800" cy="304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fr-FR"/>
          </a:p>
        </p:txBody>
      </p:sp>
      <p:sp>
        <p:nvSpPr>
          <p:cNvPr id="20506" name="AutoShape 26"/>
          <p:cNvSpPr>
            <a:spLocks noChangeArrowheads="1"/>
          </p:cNvSpPr>
          <p:nvPr/>
        </p:nvSpPr>
        <p:spPr bwMode="auto">
          <a:xfrm>
            <a:off x="1828800" y="3944938"/>
            <a:ext cx="304800" cy="304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fr-FR"/>
          </a:p>
        </p:txBody>
      </p:sp>
      <p:sp>
        <p:nvSpPr>
          <p:cNvPr id="20507" name="AutoShape 27"/>
          <p:cNvSpPr>
            <a:spLocks noChangeArrowheads="1"/>
          </p:cNvSpPr>
          <p:nvPr/>
        </p:nvSpPr>
        <p:spPr bwMode="auto">
          <a:xfrm>
            <a:off x="1828800" y="3652838"/>
            <a:ext cx="304800" cy="304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fr-FR"/>
          </a:p>
        </p:txBody>
      </p:sp>
      <p:sp>
        <p:nvSpPr>
          <p:cNvPr id="20508" name="Text Box 28"/>
          <p:cNvSpPr txBox="1">
            <a:spLocks noChangeArrowheads="1"/>
          </p:cNvSpPr>
          <p:nvPr/>
        </p:nvSpPr>
        <p:spPr bwMode="auto">
          <a:xfrm>
            <a:off x="1647825" y="1447800"/>
            <a:ext cx="7191375"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fr-FR" sz="3200"/>
              <a:t>Ca ne fait pas baisser les prix</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fr-FR" sz="4700"/>
              <a:t>Concurrence : en faits</a:t>
            </a:r>
          </a:p>
        </p:txBody>
      </p:sp>
      <p:sp>
        <p:nvSpPr>
          <p:cNvPr id="35844" name="Rectangle 4"/>
          <p:cNvSpPr>
            <a:spLocks noChangeArrowheads="1"/>
          </p:cNvSpPr>
          <p:nvPr/>
        </p:nvSpPr>
        <p:spPr bwMode="auto">
          <a:xfrm>
            <a:off x="0" y="5113338"/>
            <a:ext cx="1143000" cy="159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20000"/>
              </a:spcBef>
              <a:buClr>
                <a:schemeClr val="tx2"/>
              </a:buClr>
              <a:buFont typeface="Tahoma" charset="0"/>
              <a:buNone/>
            </a:pPr>
            <a:r>
              <a:rPr lang="fr-FR" sz="1400"/>
              <a:t>Source: EEMDO, </a:t>
            </a:r>
            <a:br>
              <a:rPr lang="fr-FR" sz="1400"/>
            </a:br>
            <a:r>
              <a:rPr lang="fr-FR" sz="1400"/>
              <a:t>4th ed. Capgemini Ernst &amp; Young </a:t>
            </a:r>
            <a:br>
              <a:rPr lang="fr-FR" sz="1400"/>
            </a:br>
            <a:r>
              <a:rPr lang="fr-FR" sz="1400"/>
              <a:t>oct. 2003</a:t>
            </a:r>
            <a:endParaRPr lang="fr-FR" sz="1600"/>
          </a:p>
        </p:txBody>
      </p:sp>
      <p:sp>
        <p:nvSpPr>
          <p:cNvPr id="35861" name="Text Box 21"/>
          <p:cNvSpPr txBox="1">
            <a:spLocks noChangeArrowheads="1"/>
          </p:cNvSpPr>
          <p:nvPr/>
        </p:nvSpPr>
        <p:spPr bwMode="auto">
          <a:xfrm>
            <a:off x="2514600" y="1447800"/>
            <a:ext cx="5781675"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3200"/>
              <a:t>Ca n</a:t>
            </a:r>
            <a:r>
              <a:rPr lang="ja-JP" altLang="fr-FR" sz="3200">
                <a:latin typeface="Arial"/>
              </a:rPr>
              <a:t>’</a:t>
            </a:r>
            <a:r>
              <a:rPr lang="fr-FR" sz="3200"/>
              <a:t>apporte rien aux ménages</a:t>
            </a:r>
          </a:p>
        </p:txBody>
      </p:sp>
      <p:pic>
        <p:nvPicPr>
          <p:cNvPr id="35863"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47900"/>
            <a:ext cx="786765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fr-FR" sz="4700"/>
              <a:t>Concurrence : en faits</a:t>
            </a:r>
          </a:p>
        </p:txBody>
      </p:sp>
      <p:sp>
        <p:nvSpPr>
          <p:cNvPr id="36867" name="Rectangle 3"/>
          <p:cNvSpPr>
            <a:spLocks noChangeArrowheads="1"/>
          </p:cNvSpPr>
          <p:nvPr/>
        </p:nvSpPr>
        <p:spPr bwMode="auto">
          <a:xfrm>
            <a:off x="0" y="5037138"/>
            <a:ext cx="1143000" cy="159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20000"/>
              </a:spcBef>
              <a:buClr>
                <a:schemeClr val="tx2"/>
              </a:buClr>
              <a:buFont typeface="Tahoma" charset="0"/>
              <a:buNone/>
            </a:pPr>
            <a:r>
              <a:rPr lang="fr-FR" sz="1400"/>
              <a:t>Source: EEMDO, </a:t>
            </a:r>
            <a:br>
              <a:rPr lang="fr-FR" sz="1400"/>
            </a:br>
            <a:r>
              <a:rPr lang="fr-FR" sz="1400"/>
              <a:t>4th ed. Capgemini Ernst &amp; Young </a:t>
            </a:r>
            <a:br>
              <a:rPr lang="fr-FR" sz="1400"/>
            </a:br>
            <a:r>
              <a:rPr lang="fr-FR" sz="1400"/>
              <a:t>oct. 2003</a:t>
            </a:r>
            <a:endParaRPr lang="fr-FR" sz="1600"/>
          </a:p>
        </p:txBody>
      </p:sp>
      <p:sp>
        <p:nvSpPr>
          <p:cNvPr id="36868" name="Text Box 4"/>
          <p:cNvSpPr txBox="1">
            <a:spLocks noChangeArrowheads="1"/>
          </p:cNvSpPr>
          <p:nvPr/>
        </p:nvSpPr>
        <p:spPr bwMode="auto">
          <a:xfrm>
            <a:off x="2882900" y="1498600"/>
            <a:ext cx="4737100"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3200"/>
              <a:t>Mais alors vraiment rien !</a:t>
            </a:r>
          </a:p>
        </p:txBody>
      </p:sp>
      <p:pic>
        <p:nvPicPr>
          <p:cNvPr id="3687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197100"/>
            <a:ext cx="7721600" cy="450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fr-FR" sz="4700"/>
              <a:t>Etrange marché</a:t>
            </a:r>
          </a:p>
        </p:txBody>
      </p:sp>
      <p:sp>
        <p:nvSpPr>
          <p:cNvPr id="24580" name="Rectangle 4"/>
          <p:cNvSpPr>
            <a:spLocks noGrp="1" noChangeArrowheads="1"/>
          </p:cNvSpPr>
          <p:nvPr>
            <p:ph type="body" idx="1"/>
          </p:nvPr>
        </p:nvSpPr>
        <p:spPr/>
        <p:txBody>
          <a:bodyPr/>
          <a:lstStyle/>
          <a:p>
            <a:pPr>
              <a:lnSpc>
                <a:spcPct val="90000"/>
              </a:lnSpc>
            </a:pPr>
            <a:r>
              <a:rPr lang="fr-FR" sz="2800"/>
              <a:t>Le libre choix du fournisseur ne correspond pas à la réalité physique</a:t>
            </a:r>
          </a:p>
          <a:p>
            <a:pPr>
              <a:lnSpc>
                <a:spcPct val="90000"/>
              </a:lnSpc>
            </a:pPr>
            <a:r>
              <a:rPr lang="fr-FR" sz="2800"/>
              <a:t>L</a:t>
            </a:r>
            <a:r>
              <a:rPr lang="ja-JP" altLang="fr-FR" sz="2800">
                <a:latin typeface="Arial"/>
              </a:rPr>
              <a:t>’</a:t>
            </a:r>
            <a:r>
              <a:rPr lang="fr-FR" sz="2800"/>
              <a:t>électricité consommée provient toujours des productions les plus proches</a:t>
            </a:r>
          </a:p>
          <a:p>
            <a:pPr>
              <a:lnSpc>
                <a:spcPct val="90000"/>
              </a:lnSpc>
            </a:pPr>
            <a:r>
              <a:rPr lang="fr-FR" sz="2800"/>
              <a:t>Le marché « libéralisé » est une création intellectuelle</a:t>
            </a:r>
          </a:p>
          <a:p>
            <a:pPr>
              <a:lnSpc>
                <a:spcPct val="90000"/>
              </a:lnSpc>
              <a:buFont typeface="Tahoma" charset="0"/>
              <a:buNone/>
            </a:pPr>
            <a:r>
              <a:rPr lang="fr-FR" sz="2800"/>
              <a:t>	Une forte régulation étatique est nécessaire pour assurer une adéquation entre relations contractuelles et réalité physique et éviter la tricherie</a:t>
            </a:r>
          </a:p>
        </p:txBody>
      </p:sp>
      <p:sp>
        <p:nvSpPr>
          <p:cNvPr id="24581" name="AutoShape 5"/>
          <p:cNvSpPr>
            <a:spLocks noChangeArrowheads="1"/>
          </p:cNvSpPr>
          <p:nvPr/>
        </p:nvSpPr>
        <p:spPr bwMode="auto">
          <a:xfrm>
            <a:off x="838200" y="4343400"/>
            <a:ext cx="609600" cy="304800"/>
          </a:xfrm>
          <a:prstGeom prst="notchedRightArrow">
            <a:avLst>
              <a:gd name="adj1" fmla="val 50000"/>
              <a:gd name="adj2" fmla="val 50000"/>
            </a:avLst>
          </a:prstGeom>
          <a:solidFill>
            <a:srgbClr val="F7F7F7"/>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fr-FR" sz="4700"/>
              <a:t>Etrange libéralisme</a:t>
            </a:r>
          </a:p>
        </p:txBody>
      </p:sp>
      <p:sp>
        <p:nvSpPr>
          <p:cNvPr id="27651" name="Rectangle 3"/>
          <p:cNvSpPr>
            <a:spLocks noGrp="1" noChangeArrowheads="1"/>
          </p:cNvSpPr>
          <p:nvPr>
            <p:ph type="body" idx="1"/>
          </p:nvPr>
        </p:nvSpPr>
        <p:spPr/>
        <p:txBody>
          <a:bodyPr/>
          <a:lstStyle/>
          <a:p>
            <a:pPr marL="0" indent="0">
              <a:buFont typeface="Tahoma" charset="0"/>
              <a:buNone/>
            </a:pPr>
            <a:r>
              <a:rPr lang="fr-FR"/>
              <a:t>On construit des usines à gaz réglementaires pour réguler un marché naturellement autorégulé après l</a:t>
            </a:r>
            <a:r>
              <a:rPr lang="ja-JP" altLang="fr-FR">
                <a:latin typeface="Arial"/>
              </a:rPr>
              <a:t>’</a:t>
            </a:r>
            <a:r>
              <a:rPr lang="fr-FR"/>
              <a:t>avoir artificiellement dérégulé</a:t>
            </a:r>
          </a:p>
          <a:p>
            <a:pPr marL="0" indent="0"/>
            <a:endParaRPr lang="fr-FR"/>
          </a:p>
          <a:p>
            <a:pPr marL="0" indent="0">
              <a:buFont typeface="Tahoma" charset="0"/>
              <a:buNone/>
            </a:pPr>
            <a:r>
              <a:rPr lang="fr-FR"/>
              <a:t>Une volonté libérale conduit à hypertrophier l</a:t>
            </a:r>
            <a:r>
              <a:rPr lang="ja-JP" altLang="fr-FR">
                <a:latin typeface="Arial"/>
              </a:rPr>
              <a:t>’</a:t>
            </a:r>
            <a:r>
              <a:rPr lang="fr-FR"/>
              <a:t>Etat</a:t>
            </a:r>
          </a:p>
        </p:txBody>
      </p:sp>
      <p:sp>
        <p:nvSpPr>
          <p:cNvPr id="27652" name="AutoShape 4"/>
          <p:cNvSpPr>
            <a:spLocks noChangeArrowheads="1"/>
          </p:cNvSpPr>
          <p:nvPr/>
        </p:nvSpPr>
        <p:spPr bwMode="auto">
          <a:xfrm>
            <a:off x="381000" y="4495800"/>
            <a:ext cx="609600" cy="304800"/>
          </a:xfrm>
          <a:prstGeom prst="notchedRightArrow">
            <a:avLst>
              <a:gd name="adj1" fmla="val 50000"/>
              <a:gd name="adj2" fmla="val 50000"/>
            </a:avLst>
          </a:prstGeom>
          <a:solidFill>
            <a:srgbClr val="F7F7F7"/>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fr-FR"/>
              <a:t>Mieux que l</a:t>
            </a:r>
            <a:r>
              <a:rPr lang="ja-JP" altLang="fr-FR">
                <a:latin typeface="Arial"/>
              </a:rPr>
              <a:t>’</a:t>
            </a:r>
            <a:r>
              <a:rPr lang="fr-FR"/>
              <a:t>or noir !</a:t>
            </a:r>
          </a:p>
        </p:txBody>
      </p:sp>
      <p:sp>
        <p:nvSpPr>
          <p:cNvPr id="28675" name="Rectangle 3"/>
          <p:cNvSpPr>
            <a:spLocks noGrp="1" noChangeArrowheads="1"/>
          </p:cNvSpPr>
          <p:nvPr>
            <p:ph type="body" sz="half" idx="1"/>
          </p:nvPr>
        </p:nvSpPr>
        <p:spPr/>
        <p:txBody>
          <a:bodyPr/>
          <a:lstStyle/>
          <a:p>
            <a:pPr>
              <a:buFont typeface="Tahoma" charset="0"/>
              <a:buNone/>
            </a:pPr>
            <a:r>
              <a:rPr lang="fr-FR" b="1"/>
              <a:t>Pétrole</a:t>
            </a:r>
            <a:endParaRPr lang="fr-FR"/>
          </a:p>
          <a:p>
            <a:r>
              <a:rPr lang="fr-FR"/>
              <a:t>Energie primaire importante</a:t>
            </a:r>
          </a:p>
          <a:p>
            <a:r>
              <a:rPr lang="fr-FR"/>
              <a:t>Stockable</a:t>
            </a:r>
          </a:p>
          <a:p>
            <a:r>
              <a:rPr lang="fr-FR"/>
              <a:t>Partiellement substituable </a:t>
            </a:r>
          </a:p>
          <a:p>
            <a:r>
              <a:rPr lang="fr-FR"/>
              <a:t>Marché pointu</a:t>
            </a:r>
          </a:p>
        </p:txBody>
      </p:sp>
      <p:sp>
        <p:nvSpPr>
          <p:cNvPr id="28676" name="Rectangle 4"/>
          <p:cNvSpPr>
            <a:spLocks noGrp="1" noChangeArrowheads="1"/>
          </p:cNvSpPr>
          <p:nvPr>
            <p:ph type="body" sz="half" idx="2"/>
          </p:nvPr>
        </p:nvSpPr>
        <p:spPr/>
        <p:txBody>
          <a:bodyPr/>
          <a:lstStyle/>
          <a:p>
            <a:pPr>
              <a:buFont typeface="Tahoma" charset="0"/>
              <a:buNone/>
            </a:pPr>
            <a:r>
              <a:rPr lang="fr-FR" b="1"/>
              <a:t>Electricité</a:t>
            </a:r>
            <a:endParaRPr lang="fr-FR"/>
          </a:p>
          <a:p>
            <a:r>
              <a:rPr lang="fr-FR"/>
              <a:t>Vecteur énergétique vital</a:t>
            </a:r>
          </a:p>
          <a:p>
            <a:r>
              <a:rPr lang="fr-FR"/>
              <a:t>Non-stockable</a:t>
            </a:r>
          </a:p>
          <a:p>
            <a:r>
              <a:rPr lang="fr-FR"/>
              <a:t>Non-substituable</a:t>
            </a:r>
          </a:p>
          <a:p>
            <a:r>
              <a:rPr lang="fr-FR"/>
              <a:t>Marché ultra-pointu (pas de stocks)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fr-FR"/>
              <a:t>Mieux que l</a:t>
            </a:r>
            <a:r>
              <a:rPr lang="ja-JP" altLang="fr-FR">
                <a:latin typeface="Arial"/>
              </a:rPr>
              <a:t>’</a:t>
            </a:r>
            <a:r>
              <a:rPr lang="fr-FR"/>
              <a:t>or noir !</a:t>
            </a:r>
          </a:p>
        </p:txBody>
      </p:sp>
      <p:sp>
        <p:nvSpPr>
          <p:cNvPr id="25604" name="Rectangle 4"/>
          <p:cNvSpPr>
            <a:spLocks noGrp="1" noChangeArrowheads="1"/>
          </p:cNvSpPr>
          <p:nvPr>
            <p:ph type="body" sz="half" idx="1"/>
          </p:nvPr>
        </p:nvSpPr>
        <p:spPr/>
        <p:txBody>
          <a:bodyPr/>
          <a:lstStyle/>
          <a:p>
            <a:pPr marL="0" indent="0">
              <a:buFont typeface="Tahoma" charset="0"/>
              <a:buNone/>
            </a:pPr>
            <a:r>
              <a:rPr lang="fr-FR" b="1"/>
              <a:t>Pétrole</a:t>
            </a:r>
          </a:p>
          <a:p>
            <a:pPr marL="0" indent="0">
              <a:buFont typeface="Tahoma" charset="0"/>
              <a:buNone/>
            </a:pPr>
            <a:r>
              <a:rPr lang="fr-FR" sz="1800" b="1"/>
              <a:t>Excédent production </a:t>
            </a:r>
          </a:p>
          <a:p>
            <a:pPr marL="0" indent="0">
              <a:buFont typeface="Tahoma" charset="0"/>
              <a:buNone/>
            </a:pPr>
            <a:r>
              <a:rPr lang="fr-FR" sz="1800" b="1"/>
              <a:t>1998: 2,7%	2004: -&gt;0%</a:t>
            </a:r>
            <a:endParaRPr lang="fr-FR"/>
          </a:p>
        </p:txBody>
      </p:sp>
      <p:sp>
        <p:nvSpPr>
          <p:cNvPr id="25605" name="Rectangle 5"/>
          <p:cNvSpPr>
            <a:spLocks noGrp="1" noChangeArrowheads="1"/>
          </p:cNvSpPr>
          <p:nvPr>
            <p:ph type="body" sz="half" idx="2"/>
          </p:nvPr>
        </p:nvSpPr>
        <p:spPr/>
        <p:txBody>
          <a:bodyPr/>
          <a:lstStyle/>
          <a:p>
            <a:pPr>
              <a:buFont typeface="Tahoma" charset="0"/>
              <a:buNone/>
            </a:pPr>
            <a:r>
              <a:rPr lang="fr-FR" b="1"/>
              <a:t>Electricité</a:t>
            </a:r>
            <a:r>
              <a:rPr lang="fr-FR"/>
              <a:t> </a:t>
            </a:r>
            <a:r>
              <a:rPr lang="fr-FR" sz="1800" b="1"/>
              <a:t>Seattle 2002</a:t>
            </a:r>
            <a:endParaRPr lang="fr-FR"/>
          </a:p>
        </p:txBody>
      </p:sp>
      <p:graphicFrame>
        <p:nvGraphicFramePr>
          <p:cNvPr id="25623" name="Object 23"/>
          <p:cNvGraphicFramePr>
            <a:graphicFrameLocks noChangeAspect="1"/>
          </p:cNvGraphicFramePr>
          <p:nvPr/>
        </p:nvGraphicFramePr>
        <p:xfrm>
          <a:off x="533400" y="2717800"/>
          <a:ext cx="4191000" cy="4064000"/>
        </p:xfrm>
        <a:graphic>
          <a:graphicData uri="http://schemas.openxmlformats.org/presentationml/2006/ole">
            <mc:AlternateContent xmlns:mc="http://schemas.openxmlformats.org/markup-compatibility/2006">
              <mc:Choice xmlns:v="urn:schemas-microsoft-com:vml" Requires="v">
                <p:oleObj spid="_x0000_s25627" name="Feuille de calcul" r:id="rId3" imgW="4191000" imgH="4062984" progId="Excel.Sheet.8">
                  <p:embed/>
                </p:oleObj>
              </mc:Choice>
              <mc:Fallback>
                <p:oleObj name="Feuille de calcul" r:id="rId3" imgW="4191000" imgH="4062984" progId="Excel.Sheet.8">
                  <p:embed/>
                  <p:pic>
                    <p:nvPicPr>
                      <p:cNvPr id="0" name="Object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717800"/>
                        <a:ext cx="4191000"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5626" name="Object 26"/>
          <p:cNvGraphicFramePr>
            <a:graphicFrameLocks noChangeAspect="1"/>
          </p:cNvGraphicFramePr>
          <p:nvPr/>
        </p:nvGraphicFramePr>
        <p:xfrm>
          <a:off x="4648200" y="2209800"/>
          <a:ext cx="4419600" cy="4572000"/>
        </p:xfrm>
        <a:graphic>
          <a:graphicData uri="http://schemas.openxmlformats.org/presentationml/2006/ole">
            <mc:AlternateContent xmlns:mc="http://schemas.openxmlformats.org/markup-compatibility/2006">
              <mc:Choice xmlns:v="urn:schemas-microsoft-com:vml" Requires="v">
                <p:oleObj spid="_x0000_s25628" name="Feuille de calcul" r:id="rId5" imgW="4419600" imgH="4572000" progId="Excel.Sheet.8">
                  <p:embed/>
                </p:oleObj>
              </mc:Choice>
              <mc:Fallback>
                <p:oleObj name="Feuille de calcul" r:id="rId5" imgW="4419600" imgH="4572000" progId="Excel.Sheet.8">
                  <p:embed/>
                  <p:pic>
                    <p:nvPicPr>
                      <p:cNvPr id="0" name="Object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2209800"/>
                        <a:ext cx="4419600"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ctrTitle"/>
          </p:nvPr>
        </p:nvSpPr>
        <p:spPr/>
        <p:txBody>
          <a:bodyPr/>
          <a:lstStyle/>
          <a:p>
            <a:r>
              <a:rPr lang="fr-FR"/>
              <a:t>Pourquoi remplacer le bon sens par l</a:t>
            </a:r>
            <a:r>
              <a:rPr lang="ja-JP" altLang="fr-FR">
                <a:latin typeface="Arial"/>
              </a:rPr>
              <a:t>’</a:t>
            </a:r>
            <a:r>
              <a:rPr lang="fr-FR"/>
              <a:t>idéologie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p:cNvSpPr>
            <a:spLocks noGrp="1" noChangeArrowheads="1"/>
          </p:cNvSpPr>
          <p:nvPr>
            <p:ph type="title"/>
          </p:nvPr>
        </p:nvSpPr>
        <p:spPr/>
        <p:txBody>
          <a:bodyPr/>
          <a:lstStyle/>
          <a:p>
            <a:r>
              <a:rPr lang="fr-FR"/>
              <a:t>Mieux que l</a:t>
            </a:r>
            <a:r>
              <a:rPr lang="ja-JP" altLang="fr-FR">
                <a:latin typeface="Arial"/>
              </a:rPr>
              <a:t>’</a:t>
            </a:r>
            <a:r>
              <a:rPr lang="fr-FR"/>
              <a:t>or noir !</a:t>
            </a:r>
          </a:p>
        </p:txBody>
      </p:sp>
      <p:sp>
        <p:nvSpPr>
          <p:cNvPr id="34819" name="Rectangle 1027"/>
          <p:cNvSpPr>
            <a:spLocks noGrp="1" noChangeArrowheads="1"/>
          </p:cNvSpPr>
          <p:nvPr>
            <p:ph type="body" sz="half" idx="1"/>
          </p:nvPr>
        </p:nvSpPr>
        <p:spPr/>
        <p:txBody>
          <a:bodyPr/>
          <a:lstStyle/>
          <a:p>
            <a:pPr marL="0" indent="0">
              <a:lnSpc>
                <a:spcPct val="90000"/>
              </a:lnSpc>
              <a:buFont typeface="Tahoma" charset="0"/>
              <a:buNone/>
            </a:pPr>
            <a:r>
              <a:rPr lang="fr-FR" sz="2400"/>
              <a:t>Pour le producteur, il faut beaucoup de philanthropie pour maintenir des capacités de sécurité:</a:t>
            </a:r>
          </a:p>
          <a:p>
            <a:pPr marL="0" indent="0">
              <a:lnSpc>
                <a:spcPct val="90000"/>
              </a:lnSpc>
              <a:buFont typeface="Tahoma" charset="0"/>
              <a:buNone/>
            </a:pPr>
            <a:r>
              <a:rPr lang="fr-FR"/>
              <a:t>qui investit perd.</a:t>
            </a:r>
          </a:p>
          <a:p>
            <a:pPr marL="0" indent="0">
              <a:lnSpc>
                <a:spcPct val="90000"/>
              </a:lnSpc>
              <a:buFont typeface="Tahoma" charset="0"/>
              <a:buNone/>
            </a:pPr>
            <a:endParaRPr lang="fr-FR"/>
          </a:p>
          <a:p>
            <a:pPr marL="0" indent="0">
              <a:lnSpc>
                <a:spcPct val="90000"/>
              </a:lnSpc>
              <a:buFont typeface="Tahoma" charset="0"/>
              <a:buNone/>
            </a:pPr>
            <a:r>
              <a:rPr lang="fr-FR" sz="2400"/>
              <a:t>Et le jour où il en manque…</a:t>
            </a:r>
          </a:p>
          <a:p>
            <a:pPr marL="0" indent="0">
              <a:lnSpc>
                <a:spcPct val="90000"/>
              </a:lnSpc>
              <a:buFont typeface="Tahoma" charset="0"/>
              <a:buNone/>
            </a:pPr>
            <a:r>
              <a:rPr lang="fr-FR" sz="2400"/>
              <a:t>La construction de nouvelles unités de production prend </a:t>
            </a:r>
            <a:br>
              <a:rPr lang="fr-FR" sz="2400"/>
            </a:br>
            <a:r>
              <a:rPr lang="fr-FR" sz="2400"/>
              <a:t>au moins 3 ans.</a:t>
            </a:r>
          </a:p>
        </p:txBody>
      </p:sp>
      <p:sp>
        <p:nvSpPr>
          <p:cNvPr id="34820" name="Rectangle 1028"/>
          <p:cNvSpPr>
            <a:spLocks noGrp="1" noChangeArrowheads="1"/>
          </p:cNvSpPr>
          <p:nvPr>
            <p:ph type="body" sz="half" idx="2"/>
          </p:nvPr>
        </p:nvSpPr>
        <p:spPr/>
        <p:txBody>
          <a:bodyPr/>
          <a:lstStyle/>
          <a:p>
            <a:pPr>
              <a:buFont typeface="Tahoma" charset="0"/>
              <a:buNone/>
            </a:pPr>
            <a:r>
              <a:rPr lang="fr-FR" sz="2400" b="1"/>
              <a:t>Californie</a:t>
            </a:r>
            <a:endParaRPr lang="fr-FR" sz="2400"/>
          </a:p>
          <a:p>
            <a:pPr>
              <a:buFont typeface="Times" charset="0"/>
              <a:buChar char="•"/>
            </a:pPr>
            <a:r>
              <a:rPr lang="fr-FR" sz="2000"/>
              <a:t>1996: libéralisation</a:t>
            </a:r>
          </a:p>
          <a:p>
            <a:pPr>
              <a:buFont typeface="Times" charset="0"/>
              <a:buChar char="•"/>
            </a:pPr>
            <a:r>
              <a:rPr lang="fr-FR" sz="2000"/>
              <a:t>1999: demande 45 GW ok</a:t>
            </a:r>
          </a:p>
          <a:p>
            <a:pPr>
              <a:buFont typeface="Times" charset="0"/>
              <a:buChar char="•"/>
            </a:pPr>
            <a:r>
              <a:rPr lang="fr-FR" sz="2000"/>
              <a:t>2002: demande 30 GW = coupures</a:t>
            </a:r>
            <a:r>
              <a:rPr lang="fr-FR" sz="2400"/>
              <a:t> </a:t>
            </a:r>
          </a:p>
          <a:p>
            <a:pPr>
              <a:buFont typeface="Times" charset="0"/>
              <a:buNone/>
            </a:pPr>
            <a:r>
              <a:rPr lang="fr-FR" sz="2400" b="1"/>
              <a:t>Europe </a:t>
            </a:r>
            <a:r>
              <a:rPr lang="fr-FR" sz="2400"/>
              <a:t>2003</a:t>
            </a:r>
          </a:p>
          <a:p>
            <a:pPr>
              <a:buFont typeface="Times" charset="0"/>
              <a:buChar char="•"/>
            </a:pPr>
            <a:r>
              <a:rPr lang="fr-FR" sz="2000"/>
              <a:t>Consommation : +3,1%</a:t>
            </a:r>
          </a:p>
          <a:p>
            <a:pPr>
              <a:buFont typeface="Times" charset="0"/>
              <a:buChar char="•"/>
            </a:pPr>
            <a:r>
              <a:rPr lang="fr-FR" sz="2000"/>
              <a:t>Production: +1,6%</a:t>
            </a:r>
          </a:p>
          <a:p>
            <a:pPr>
              <a:buFont typeface="Times" charset="0"/>
              <a:buChar char="•"/>
            </a:pPr>
            <a:r>
              <a:rPr lang="fr-FR" sz="2000"/>
              <a:t>Invest. allemagne</a:t>
            </a:r>
          </a:p>
          <a:p>
            <a:pPr lvl="1">
              <a:buFont typeface="Times" charset="0"/>
              <a:buChar char="•"/>
            </a:pPr>
            <a:r>
              <a:rPr lang="ja-JP" altLang="fr-FR" sz="2000">
                <a:latin typeface="Arial"/>
              </a:rPr>
              <a:t>‘</a:t>
            </a:r>
            <a:r>
              <a:rPr lang="fr-FR" sz="2000"/>
              <a:t>80: 8 G€/an</a:t>
            </a:r>
          </a:p>
          <a:p>
            <a:pPr lvl="1">
              <a:buFont typeface="Times" charset="0"/>
              <a:buChar char="•"/>
            </a:pPr>
            <a:r>
              <a:rPr lang="fr-FR" sz="2000"/>
              <a:t>Actuel: 4 G€/an</a:t>
            </a:r>
          </a:p>
          <a:p>
            <a:pPr lvl="1">
              <a:buFont typeface="Times" charset="0"/>
              <a:buChar char="•"/>
            </a:pPr>
            <a:r>
              <a:rPr lang="fr-FR" sz="2000"/>
              <a:t>Planifié: 3 G€/an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p:txBody>
          <a:bodyPr/>
          <a:lstStyle/>
          <a:p>
            <a:r>
              <a:rPr lang="fr-FR"/>
              <a:t>Maigres réserves</a:t>
            </a:r>
          </a:p>
        </p:txBody>
      </p:sp>
      <p:pic>
        <p:nvPicPr>
          <p:cNvPr id="41990" name="Picture 1030"/>
          <p:cNvPicPr>
            <a:picLocks noChangeAspect="1" noChangeArrowheads="1"/>
          </p:cNvPicPr>
          <p:nvPr>
            <p:ph idx="1"/>
          </p:nvPr>
        </p:nvPicPr>
        <p:blipFill>
          <a:blip r:embed="rId2">
            <a:lum bright="-10000" contrast="20000"/>
            <a:extLst>
              <a:ext uri="{28A0092B-C50C-407E-A947-70E740481C1C}">
                <a14:useLocalDpi xmlns:a14="http://schemas.microsoft.com/office/drawing/2010/main" val="0"/>
              </a:ext>
            </a:extLst>
          </a:blip>
          <a:srcRect/>
          <a:stretch>
            <a:fillRect/>
          </a:stretch>
        </p:blipFill>
        <p:spPr>
          <a:xfrm>
            <a:off x="152400" y="1676400"/>
            <a:ext cx="8839200" cy="46402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1991" name="Line 1031"/>
          <p:cNvSpPr>
            <a:spLocks noChangeShapeType="1"/>
          </p:cNvSpPr>
          <p:nvPr/>
        </p:nvSpPr>
        <p:spPr bwMode="auto">
          <a:xfrm flipH="1">
            <a:off x="1219200" y="4546600"/>
            <a:ext cx="7239000" cy="2540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41992" name="Rectangle 1032"/>
          <p:cNvSpPr>
            <a:spLocks noChangeArrowheads="1"/>
          </p:cNvSpPr>
          <p:nvPr/>
        </p:nvSpPr>
        <p:spPr bwMode="auto">
          <a:xfrm>
            <a:off x="4953000" y="3048000"/>
            <a:ext cx="381000" cy="2971800"/>
          </a:xfrm>
          <a:prstGeom prst="rect">
            <a:avLst/>
          </a:prstGeom>
          <a:noFill/>
          <a:ln w="12700">
            <a:solidFill>
              <a:srgbClr val="0400C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41993" name="Rectangle 1033"/>
          <p:cNvSpPr>
            <a:spLocks noChangeArrowheads="1"/>
          </p:cNvSpPr>
          <p:nvPr/>
        </p:nvSpPr>
        <p:spPr bwMode="auto">
          <a:xfrm>
            <a:off x="228600" y="6276975"/>
            <a:ext cx="8763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20000"/>
              </a:spcBef>
              <a:buClr>
                <a:schemeClr val="tx2"/>
              </a:buClr>
              <a:buFont typeface="Tahoma" charset="0"/>
              <a:buNone/>
            </a:pPr>
            <a:r>
              <a:rPr lang="fr-FR" sz="1600"/>
              <a:t>European Energy Market Deregulation Observatory, 4th ed. </a:t>
            </a:r>
            <a:br>
              <a:rPr lang="fr-FR" sz="1600"/>
            </a:br>
            <a:r>
              <a:rPr lang="fr-FR" sz="1600"/>
              <a:t>Capgemini Ernst &amp; Young octobre 2003</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fr-FR"/>
              <a:t>Conclusion</a:t>
            </a:r>
          </a:p>
        </p:txBody>
      </p:sp>
      <p:sp>
        <p:nvSpPr>
          <p:cNvPr id="33795" name="Rectangle 3"/>
          <p:cNvSpPr>
            <a:spLocks noGrp="1" noChangeArrowheads="1"/>
          </p:cNvSpPr>
          <p:nvPr>
            <p:ph type="body" sz="half" idx="1"/>
          </p:nvPr>
        </p:nvSpPr>
        <p:spPr/>
        <p:txBody>
          <a:bodyPr/>
          <a:lstStyle/>
          <a:p>
            <a:pPr marL="0" indent="0">
              <a:buFont typeface="Tahoma" charset="0"/>
              <a:buNone/>
            </a:pPr>
            <a:r>
              <a:rPr lang="fr-FR"/>
              <a:t>Vous aimiez spéculer sur le pétrole…	</a:t>
            </a:r>
          </a:p>
        </p:txBody>
      </p:sp>
      <p:pic>
        <p:nvPicPr>
          <p:cNvPr id="33797" name="Picture 5" descr="Picsou aspirateur 2.tiff                                       00135A1BMacintosh HD                   BBA748F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819400"/>
            <a:ext cx="3357563" cy="3300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fr-FR"/>
              <a:t>Conclusion</a:t>
            </a:r>
          </a:p>
        </p:txBody>
      </p:sp>
      <p:sp>
        <p:nvSpPr>
          <p:cNvPr id="37891" name="Rectangle 3"/>
          <p:cNvSpPr>
            <a:spLocks noGrp="1" noChangeArrowheads="1"/>
          </p:cNvSpPr>
          <p:nvPr>
            <p:ph type="body" sz="half" idx="1"/>
          </p:nvPr>
        </p:nvSpPr>
        <p:spPr/>
        <p:txBody>
          <a:bodyPr/>
          <a:lstStyle/>
          <a:p>
            <a:pPr marL="0" indent="0">
              <a:buFont typeface="Tahoma" charset="0"/>
              <a:buNone/>
            </a:pPr>
            <a:r>
              <a:rPr lang="fr-FR"/>
              <a:t>Vous aimiez spéculer sur le pétrole…	</a:t>
            </a:r>
          </a:p>
        </p:txBody>
      </p:sp>
      <p:sp>
        <p:nvSpPr>
          <p:cNvPr id="37892" name="Rectangle 4"/>
          <p:cNvSpPr>
            <a:spLocks noGrp="1" noChangeArrowheads="1"/>
          </p:cNvSpPr>
          <p:nvPr>
            <p:ph type="body" sz="half" idx="2"/>
          </p:nvPr>
        </p:nvSpPr>
        <p:spPr/>
        <p:txBody>
          <a:bodyPr/>
          <a:lstStyle/>
          <a:p>
            <a:pPr marL="0" indent="0">
              <a:buFont typeface="Tahoma" charset="0"/>
              <a:buNone/>
            </a:pPr>
            <a:r>
              <a:rPr lang="fr-FR"/>
              <a:t>… vous adorerez l</a:t>
            </a:r>
            <a:r>
              <a:rPr lang="ja-JP" altLang="fr-FR">
                <a:latin typeface="Arial"/>
              </a:rPr>
              <a:t>’</a:t>
            </a:r>
            <a:r>
              <a:rPr lang="fr-FR"/>
              <a:t>électricité !</a:t>
            </a:r>
          </a:p>
        </p:txBody>
      </p:sp>
      <p:pic>
        <p:nvPicPr>
          <p:cNvPr id="37893" name="Picture 5" descr="Picsou aspirateur 2.tiff                                       00135A1BMacintosh HD                   BBA748F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819400"/>
            <a:ext cx="3357563" cy="3300413"/>
          </a:xfrm>
          <a:prstGeom prst="rect">
            <a:avLst/>
          </a:prstGeom>
          <a:noFill/>
          <a:extLst>
            <a:ext uri="{909E8E84-426E-40dd-AFC4-6F175D3DCCD1}">
              <a14:hiddenFill xmlns:a14="http://schemas.microsoft.com/office/drawing/2010/main">
                <a:solidFill>
                  <a:srgbClr val="FFFFFF"/>
                </a:solidFill>
              </a14:hiddenFill>
            </a:ext>
          </a:extLst>
        </p:spPr>
      </p:pic>
      <p:pic>
        <p:nvPicPr>
          <p:cNvPr id="37894" name="Picture 6" descr="Picsou trax.tiff                                               00135A1BMacintosh HD                   BBA748F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400" y="2819400"/>
            <a:ext cx="3609975" cy="3317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fr-FR" sz="3600"/>
              <a:t>Mais soyez tout de même prudent…</a:t>
            </a:r>
            <a:endParaRPr lang="fr-FR"/>
          </a:p>
        </p:txBody>
      </p:sp>
      <p:pic>
        <p:nvPicPr>
          <p:cNvPr id="39943" name="Picture 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1447800"/>
            <a:ext cx="8655050" cy="53641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9944" name="Rectangle 8"/>
          <p:cNvSpPr>
            <a:spLocks noChangeArrowheads="1"/>
          </p:cNvSpPr>
          <p:nvPr/>
        </p:nvSpPr>
        <p:spPr bwMode="auto">
          <a:xfrm>
            <a:off x="457200" y="6218238"/>
            <a:ext cx="49530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fr-FR" sz="1200" b="1">
                <a:solidFill>
                  <a:srgbClr val="000000"/>
                </a:solidFill>
                <a:latin typeface="Arial Narrow" charset="0"/>
              </a:rPr>
              <a:t>Investment in power generation:A banker</a:t>
            </a:r>
            <a:r>
              <a:rPr lang="ja-JP" altLang="fr-FR" sz="1200" b="1">
                <a:solidFill>
                  <a:srgbClr val="000000"/>
                </a:solidFill>
                <a:latin typeface="Arial"/>
              </a:rPr>
              <a:t>’</a:t>
            </a:r>
            <a:r>
              <a:rPr lang="fr-FR" sz="1200" b="1">
                <a:solidFill>
                  <a:srgbClr val="000000"/>
                </a:solidFill>
                <a:latin typeface="Arial Narrow" charset="0"/>
              </a:rPr>
              <a:t>s perspective</a:t>
            </a:r>
          </a:p>
          <a:p>
            <a:r>
              <a:rPr lang="fr-FR" sz="1200" i="1">
                <a:solidFill>
                  <a:srgbClr val="000000"/>
                </a:solidFill>
                <a:latin typeface="Arial Narrow" charset="0"/>
              </a:rPr>
              <a:t>G. de Luze Director, Project and Sectorial Finance</a:t>
            </a:r>
          </a:p>
          <a:p>
            <a:r>
              <a:rPr lang="fr-FR" sz="1200" i="1">
                <a:solidFill>
                  <a:srgbClr val="000000"/>
                </a:solidFill>
                <a:latin typeface="Arial Narrow" charset="0"/>
              </a:rPr>
              <a:t>Société Générale Paris, Mars 2003</a:t>
            </a:r>
          </a:p>
        </p:txBody>
      </p:sp>
      <p:sp>
        <p:nvSpPr>
          <p:cNvPr id="39945" name="Text Box 9"/>
          <p:cNvSpPr txBox="1">
            <a:spLocks noChangeArrowheads="1"/>
          </p:cNvSpPr>
          <p:nvPr/>
        </p:nvSpPr>
        <p:spPr bwMode="auto">
          <a:xfrm>
            <a:off x="1828800" y="1524000"/>
            <a:ext cx="651192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a:solidFill>
                  <a:srgbClr val="000000"/>
                </a:solidFill>
              </a:rPr>
              <a:t>Notation S&amp;P des entreprise d</a:t>
            </a:r>
            <a:r>
              <a:rPr lang="ja-JP" altLang="fr-FR">
                <a:solidFill>
                  <a:srgbClr val="000000"/>
                </a:solidFill>
                <a:latin typeface="Arial"/>
              </a:rPr>
              <a:t>’</a:t>
            </a:r>
            <a:r>
              <a:rPr lang="fr-FR">
                <a:solidFill>
                  <a:srgbClr val="000000"/>
                </a:solidFill>
              </a:rPr>
              <a:t>énergie aux USA</a:t>
            </a:r>
            <a:endParaRPr lang="fr-F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fr-FR"/>
              <a:t>il serait dommage…</a:t>
            </a:r>
          </a:p>
        </p:txBody>
      </p:sp>
      <p:sp>
        <p:nvSpPr>
          <p:cNvPr id="58372" name="Rectangle 4"/>
          <p:cNvSpPr>
            <a:spLocks noGrp="1" noChangeArrowheads="1"/>
          </p:cNvSpPr>
          <p:nvPr>
            <p:ph type="body" sz="half" idx="1"/>
          </p:nvPr>
        </p:nvSpPr>
        <p:spPr/>
        <p:txBody>
          <a:bodyPr/>
          <a:lstStyle/>
          <a:p>
            <a:r>
              <a:rPr lang="fr-FR"/>
              <a:t>…que ça ruine vos actionnaires</a:t>
            </a:r>
          </a:p>
        </p:txBody>
      </p:sp>
      <p:sp>
        <p:nvSpPr>
          <p:cNvPr id="58373" name="Rectangle 5"/>
          <p:cNvSpPr>
            <a:spLocks noGrp="1" noChangeArrowheads="1"/>
          </p:cNvSpPr>
          <p:nvPr>
            <p:ph type="body" sz="half" idx="2"/>
          </p:nvPr>
        </p:nvSpPr>
        <p:spPr/>
        <p:txBody>
          <a:bodyPr/>
          <a:lstStyle/>
          <a:p>
            <a:r>
              <a:rPr lang="fr-FR"/>
              <a:t>…que ça fasse des trous dans les caisses publiques</a:t>
            </a:r>
          </a:p>
          <a:p>
            <a:pPr lvl="1"/>
            <a:r>
              <a:rPr lang="fr-FR" sz="2000"/>
              <a:t>2002: Sauvetage de British energy par l</a:t>
            </a:r>
            <a:r>
              <a:rPr lang="ja-JP" altLang="fr-FR" sz="2000">
                <a:latin typeface="Arial"/>
              </a:rPr>
              <a:t>’</a:t>
            </a:r>
            <a:r>
              <a:rPr lang="fr-FR" sz="2000"/>
              <a:t>Etat après des opérations malheureuses: </a:t>
            </a:r>
            <a:br>
              <a:rPr lang="fr-FR" sz="2000"/>
            </a:br>
            <a:r>
              <a:rPr lang="fr-FR" sz="2000"/>
              <a:t>CHF 1</a:t>
            </a:r>
            <a:r>
              <a:rPr lang="ja-JP" altLang="fr-FR" sz="2000">
                <a:latin typeface="Arial"/>
              </a:rPr>
              <a:t>’</a:t>
            </a:r>
            <a:r>
              <a:rPr lang="fr-FR" sz="2000"/>
              <a:t>000</a:t>
            </a:r>
            <a:r>
              <a:rPr lang="ja-JP" altLang="fr-FR" sz="2000">
                <a:latin typeface="Arial"/>
              </a:rPr>
              <a:t>’</a:t>
            </a:r>
            <a:r>
              <a:rPr lang="fr-FR" sz="2000"/>
              <a:t>000</a:t>
            </a:r>
            <a:r>
              <a:rPr lang="ja-JP" altLang="fr-FR" sz="2000">
                <a:latin typeface="Arial"/>
              </a:rPr>
              <a:t>’</a:t>
            </a:r>
            <a:r>
              <a:rPr lang="fr-FR" sz="2000"/>
              <a:t>000</a:t>
            </a:r>
          </a:p>
          <a:p>
            <a:pPr lvl="1"/>
            <a:r>
              <a:rPr lang="fr-FR" sz="2000"/>
              <a:t>Idem pour TVX Europe</a:t>
            </a:r>
            <a:endParaRPr lang="fr-FR"/>
          </a:p>
        </p:txBody>
      </p:sp>
      <p:pic>
        <p:nvPicPr>
          <p:cNvPr id="5837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2667000"/>
            <a:ext cx="4152900" cy="394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8376" name="Text Box 8"/>
          <p:cNvSpPr txBox="1">
            <a:spLocks noChangeArrowheads="1"/>
          </p:cNvSpPr>
          <p:nvPr/>
        </p:nvSpPr>
        <p:spPr bwMode="auto">
          <a:xfrm>
            <a:off x="3581400" y="3194050"/>
            <a:ext cx="1676400"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fr-FR" sz="1600">
                <a:solidFill>
                  <a:srgbClr val="000000"/>
                </a:solidFill>
                <a:latin typeface="Helvetica" charset="0"/>
              </a:rPr>
              <a:t>Capitalisation boursière de AES, Williams, El Paso, Calpine,</a:t>
            </a:r>
          </a:p>
          <a:p>
            <a:r>
              <a:rPr lang="fr-FR" sz="1600">
                <a:solidFill>
                  <a:srgbClr val="000000"/>
                </a:solidFill>
                <a:latin typeface="Helvetica" charset="0"/>
              </a:rPr>
              <a:t>Dynegy, Mirant, Aquila &amp; Reliant.</a:t>
            </a:r>
          </a:p>
          <a:p>
            <a:endParaRPr lang="fr-FR" sz="1600">
              <a:solidFill>
                <a:srgbClr val="000000"/>
              </a:solidFill>
            </a:endParaRPr>
          </a:p>
        </p:txBody>
      </p:sp>
      <p:sp>
        <p:nvSpPr>
          <p:cNvPr id="58377" name="Text Box 9"/>
          <p:cNvSpPr txBox="1">
            <a:spLocks noChangeArrowheads="1"/>
          </p:cNvSpPr>
          <p:nvPr/>
        </p:nvSpPr>
        <p:spPr bwMode="auto">
          <a:xfrm>
            <a:off x="1812925" y="6227763"/>
            <a:ext cx="15859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600">
                <a:solidFill>
                  <a:srgbClr val="000000"/>
                </a:solidFill>
              </a:rPr>
              <a:t>Enron: + 50 G$</a:t>
            </a:r>
            <a:endParaRPr lang="fr-FR">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fr-FR"/>
              <a:t>Private and big is </a:t>
            </a:r>
            <a:r>
              <a:rPr lang="en-GB"/>
              <a:t>beautiful</a:t>
            </a:r>
            <a:r>
              <a:rPr lang="fr-FR"/>
              <a:t/>
            </a:r>
            <a:br>
              <a:rPr lang="fr-FR"/>
            </a:br>
            <a:r>
              <a:rPr lang="fr-FR" sz="2800"/>
              <a:t>Des monopoles publics à l</a:t>
            </a:r>
            <a:r>
              <a:rPr lang="ja-JP" altLang="fr-FR" sz="2800">
                <a:latin typeface="Arial"/>
              </a:rPr>
              <a:t>’</a:t>
            </a:r>
            <a:r>
              <a:rPr lang="fr-FR" sz="2800"/>
              <a:t>oligopole privé</a:t>
            </a:r>
          </a:p>
        </p:txBody>
      </p:sp>
      <p:sp>
        <p:nvSpPr>
          <p:cNvPr id="50179" name="Rectangle 3"/>
          <p:cNvSpPr>
            <a:spLocks noGrp="1" noChangeArrowheads="1"/>
          </p:cNvSpPr>
          <p:nvPr>
            <p:ph type="body" idx="1"/>
          </p:nvPr>
        </p:nvSpPr>
        <p:spPr/>
        <p:txBody>
          <a:bodyPr/>
          <a:lstStyle/>
          <a:p>
            <a:pPr marL="482600" indent="-482600">
              <a:tabLst>
                <a:tab pos="571500" algn="l"/>
              </a:tabLst>
            </a:pPr>
            <a:r>
              <a:rPr lang="fr-FR"/>
              <a:t>Etapes du processus</a:t>
            </a:r>
          </a:p>
          <a:p>
            <a:pPr marL="1054100" lvl="1" indent="-381000">
              <a:buFont typeface="Times" charset="0"/>
              <a:buAutoNum type="arabicPeriod"/>
              <a:tabLst>
                <a:tab pos="571500" algn="l"/>
              </a:tabLst>
            </a:pPr>
            <a:r>
              <a:rPr lang="fr-FR"/>
              <a:t>Libéralisation - suppression des monopoles publics</a:t>
            </a:r>
          </a:p>
          <a:p>
            <a:pPr marL="1054100" lvl="1" indent="-381000">
              <a:buFont typeface="Times" charset="0"/>
              <a:buAutoNum type="arabicPeriod"/>
              <a:tabLst>
                <a:tab pos="571500" algn="l"/>
              </a:tabLst>
            </a:pPr>
            <a:r>
              <a:rPr lang="fr-FR"/>
              <a:t>Privatisation des entreprises publiques</a:t>
            </a:r>
          </a:p>
          <a:p>
            <a:pPr marL="1054100" lvl="1" indent="-381000">
              <a:buFont typeface="Times" charset="0"/>
              <a:buAutoNum type="arabicPeriod"/>
              <a:tabLst>
                <a:tab pos="571500" algn="l"/>
              </a:tabLst>
            </a:pPr>
            <a:r>
              <a:rPr lang="fr-FR"/>
              <a:t>Concentration des entreprises privées et constitution d</a:t>
            </a:r>
            <a:r>
              <a:rPr lang="ja-JP" altLang="fr-FR">
                <a:latin typeface="Arial"/>
              </a:rPr>
              <a:t>’</a:t>
            </a:r>
            <a:r>
              <a:rPr lang="fr-FR"/>
              <a:t>un oligopole privé</a:t>
            </a:r>
          </a:p>
          <a:p>
            <a:pPr marL="1054100" lvl="1" indent="-381000">
              <a:buFont typeface="Times" charset="0"/>
              <a:buNone/>
              <a:tabLst>
                <a:tab pos="571500" algn="l"/>
              </a:tabLst>
            </a:pPr>
            <a:endParaRPr lang="fr-F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fr-FR"/>
              <a:t>Private and big is </a:t>
            </a:r>
            <a:r>
              <a:rPr lang="en-GB"/>
              <a:t>beautiful</a:t>
            </a:r>
            <a:r>
              <a:rPr lang="fr-FR"/>
              <a:t/>
            </a:r>
            <a:br>
              <a:rPr lang="fr-FR"/>
            </a:br>
            <a:r>
              <a:rPr lang="fr-FR" sz="2400"/>
              <a:t>Des monopoles publics à l</a:t>
            </a:r>
            <a:r>
              <a:rPr lang="ja-JP" altLang="fr-FR" sz="2400">
                <a:latin typeface="Arial"/>
              </a:rPr>
              <a:t>’</a:t>
            </a:r>
            <a:r>
              <a:rPr lang="fr-FR" sz="2400"/>
              <a:t>oligopole / étapes 1 et 2</a:t>
            </a:r>
            <a:endParaRPr lang="fr-FR" sz="2800"/>
          </a:p>
        </p:txBody>
      </p:sp>
      <p:sp>
        <p:nvSpPr>
          <p:cNvPr id="51203" name="Rectangle 3"/>
          <p:cNvSpPr>
            <a:spLocks noGrp="1" noChangeArrowheads="1"/>
          </p:cNvSpPr>
          <p:nvPr>
            <p:ph type="body" idx="1"/>
          </p:nvPr>
        </p:nvSpPr>
        <p:spPr>
          <a:xfrm>
            <a:off x="1143000" y="1676400"/>
            <a:ext cx="7848600" cy="5029200"/>
          </a:xfrm>
        </p:spPr>
        <p:txBody>
          <a:bodyPr/>
          <a:lstStyle/>
          <a:p>
            <a:pPr marL="0" indent="0" algn="just">
              <a:lnSpc>
                <a:spcPct val="90000"/>
              </a:lnSpc>
              <a:buFont typeface="Tahoma" charset="0"/>
              <a:buNone/>
            </a:pPr>
            <a:r>
              <a:rPr lang="fr-FR" sz="2100">
                <a:solidFill>
                  <a:srgbClr val="F7F7F7"/>
                </a:solidFill>
              </a:rPr>
              <a:t>«</a:t>
            </a:r>
            <a:r>
              <a:rPr lang="fr-FR" sz="2100" i="1">
                <a:solidFill>
                  <a:srgbClr val="F7F7F7"/>
                </a:solidFill>
              </a:rPr>
              <a:t> Seule une liberté d'action suffisante des entreprises peut permettre aux fournisseurs d'électricité d'adopter un comportement axé sur la compétitivité. Il conviendrait donc de renoncer volontairement à toute pression politique superflue sur les décisions qu'ils prennent. La privatisation des entreprises publiques pourrait constituer une stratégie utile. […]</a:t>
            </a:r>
          </a:p>
          <a:p>
            <a:pPr marL="0" indent="0" algn="just">
              <a:lnSpc>
                <a:spcPct val="90000"/>
              </a:lnSpc>
              <a:buFont typeface="Tahoma" charset="0"/>
              <a:buNone/>
            </a:pPr>
            <a:r>
              <a:rPr lang="fr-FR" sz="2100" i="1">
                <a:solidFill>
                  <a:srgbClr val="F7F7F7"/>
                </a:solidFill>
              </a:rPr>
              <a:t>Les entreprises de droit public, d'économie mixte ou qui sont intégrées dans les administrations communales sont plutôt désavantagées, étant soumises à des procédures compliquées et lentes par nature. Ainsi, les entreprises cantonales et communales risquent de se transformer de plus en plus en sociétés anonymes. Elles ne seraient pas forcément privatisées pour autant […] mais une telle transformation simplifierait considérablement leur vente ultérieure au secteur privé. La privatisation des entreprises publiques ne serait donc pas le moyen de la libéralisation, mais sa conséquence possible</a:t>
            </a:r>
            <a:r>
              <a:rPr lang="fr-FR" sz="2100">
                <a:solidFill>
                  <a:srgbClr val="F7F7F7"/>
                </a:solidFill>
              </a:rPr>
              <a:t>. »</a:t>
            </a:r>
            <a:endParaRPr lang="fr-FR" sz="2000">
              <a:solidFill>
                <a:srgbClr val="F7F7F7"/>
              </a:solidFill>
            </a:endParaRPr>
          </a:p>
          <a:p>
            <a:pPr marL="0" indent="0">
              <a:lnSpc>
                <a:spcPct val="90000"/>
              </a:lnSpc>
              <a:buFont typeface="Tahoma" charset="0"/>
              <a:buNone/>
            </a:pPr>
            <a:endParaRPr lang="fr-FR" sz="1200" b="1">
              <a:solidFill>
                <a:srgbClr val="F7F7F7"/>
              </a:solidFill>
            </a:endParaRPr>
          </a:p>
          <a:p>
            <a:pPr marL="0" indent="0" algn="r">
              <a:lnSpc>
                <a:spcPct val="90000"/>
              </a:lnSpc>
              <a:buFont typeface="Tahoma" charset="0"/>
              <a:buNone/>
            </a:pPr>
            <a:endParaRPr lang="fr-FR" sz="1600" i="1">
              <a:solidFill>
                <a:srgbClr val="000000"/>
              </a:solidFill>
              <a:latin typeface="Helvetica" charset="0"/>
            </a:endParaRPr>
          </a:p>
        </p:txBody>
      </p:sp>
      <p:sp>
        <p:nvSpPr>
          <p:cNvPr id="51204" name="Rectangle 4"/>
          <p:cNvSpPr>
            <a:spLocks noChangeArrowheads="1"/>
          </p:cNvSpPr>
          <p:nvPr/>
        </p:nvSpPr>
        <p:spPr bwMode="auto">
          <a:xfrm rot="16200000">
            <a:off x="-1395412" y="4532312"/>
            <a:ext cx="3938588"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000" b="1">
                <a:solidFill>
                  <a:srgbClr val="F7F7F7"/>
                </a:solidFill>
              </a:rPr>
              <a:t>Conseil fédéral, Message LME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fr-FR"/>
              <a:t>Big is </a:t>
            </a:r>
            <a:r>
              <a:rPr lang="en-GB"/>
              <a:t>beautiful</a:t>
            </a:r>
            <a:r>
              <a:rPr lang="fr-FR"/>
              <a:t/>
            </a:r>
            <a:br>
              <a:rPr lang="fr-FR"/>
            </a:br>
            <a:r>
              <a:rPr lang="fr-FR" sz="2400"/>
              <a:t>Des monopoles publics à l</a:t>
            </a:r>
            <a:r>
              <a:rPr lang="ja-JP" altLang="fr-FR" sz="2400">
                <a:latin typeface="Arial"/>
              </a:rPr>
              <a:t>’</a:t>
            </a:r>
            <a:r>
              <a:rPr lang="fr-FR" sz="2400"/>
              <a:t>oligopole privé / étape 3</a:t>
            </a:r>
            <a:endParaRPr lang="fr-FR"/>
          </a:p>
        </p:txBody>
      </p:sp>
      <p:pic>
        <p:nvPicPr>
          <p:cNvPr id="53251" name="Picture 3"/>
          <p:cNvPicPr>
            <a:picLocks noChangeAspect="1" noChangeArrowheads="1"/>
          </p:cNvPicPr>
          <p:nvPr>
            <p:ph idx="1"/>
          </p:nvPr>
        </p:nvPicPr>
        <p:blipFill>
          <a:blip r:embed="rId2">
            <a:lum bright="-10000" contrast="20000"/>
            <a:extLst>
              <a:ext uri="{28A0092B-C50C-407E-A947-70E740481C1C}">
                <a14:useLocalDpi xmlns:a14="http://schemas.microsoft.com/office/drawing/2010/main" val="0"/>
              </a:ext>
            </a:extLst>
          </a:blip>
          <a:srcRect/>
          <a:stretch>
            <a:fillRect/>
          </a:stretch>
        </p:blipFill>
        <p:spPr>
          <a:xfrm>
            <a:off x="76200" y="1524000"/>
            <a:ext cx="8991600" cy="3802063"/>
          </a:xfr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3252" name="Rectangle 4"/>
          <p:cNvSpPr>
            <a:spLocks noChangeArrowheads="1"/>
          </p:cNvSpPr>
          <p:nvPr/>
        </p:nvSpPr>
        <p:spPr bwMode="auto">
          <a:xfrm>
            <a:off x="3429000" y="2571750"/>
            <a:ext cx="24384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fr-FR"/>
          </a:p>
        </p:txBody>
      </p:sp>
      <p:sp>
        <p:nvSpPr>
          <p:cNvPr id="53253" name="Text Box 5"/>
          <p:cNvSpPr txBox="1">
            <a:spLocks noChangeArrowheads="1"/>
          </p:cNvSpPr>
          <p:nvPr/>
        </p:nvSpPr>
        <p:spPr bwMode="auto">
          <a:xfrm>
            <a:off x="1143000" y="5402263"/>
            <a:ext cx="7848600"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fr-FR" sz="2200"/>
              <a:t>« </a:t>
            </a:r>
            <a:r>
              <a:rPr lang="fr-FR" sz="2200" b="1" i="1"/>
              <a:t>This continuing trend of consolidation in Europe is expected to leave the market with only a few large European players.</a:t>
            </a:r>
            <a:r>
              <a:rPr lang="fr-FR" sz="2200"/>
              <a:t> »</a:t>
            </a:r>
            <a:endParaRPr lang="fr-FR"/>
          </a:p>
          <a:p>
            <a:pPr eaLnBrk="1" hangingPunct="1">
              <a:spcBef>
                <a:spcPct val="20000"/>
              </a:spcBef>
              <a:buClr>
                <a:schemeClr val="tx2"/>
              </a:buClr>
              <a:buFont typeface="Tahoma" charset="0"/>
              <a:buNone/>
            </a:pPr>
            <a:r>
              <a:rPr lang="fr-FR" sz="1600"/>
              <a:t>EEMDO, 4th ed. Capgemini Ernst &amp; Young octobre 2003</a:t>
            </a:r>
            <a:endParaRPr lang="fr-F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fr-FR" sz="4000"/>
              <a:t>Le « marché européen » et nous</a:t>
            </a:r>
            <a:endParaRPr lang="fr-FR"/>
          </a:p>
        </p:txBody>
      </p:sp>
      <p:sp>
        <p:nvSpPr>
          <p:cNvPr id="21507" name="Rectangle 3"/>
          <p:cNvSpPr>
            <a:spLocks noGrp="1" noChangeArrowheads="1"/>
          </p:cNvSpPr>
          <p:nvPr>
            <p:ph type="body" idx="1"/>
          </p:nvPr>
        </p:nvSpPr>
        <p:spPr/>
        <p:txBody>
          <a:bodyPr/>
          <a:lstStyle/>
          <a:p>
            <a:pPr marL="292100" indent="-292100">
              <a:lnSpc>
                <a:spcPct val="90000"/>
              </a:lnSpc>
              <a:buFont typeface="Times" charset="0"/>
              <a:buChar char="•"/>
            </a:pPr>
            <a:r>
              <a:rPr lang="fr-FR" sz="2800"/>
              <a:t>Le « marché européen » est largement une illusion: les capacités d</a:t>
            </a:r>
            <a:r>
              <a:rPr lang="ja-JP" altLang="fr-FR" sz="2800">
                <a:latin typeface="Arial"/>
              </a:rPr>
              <a:t>’</a:t>
            </a:r>
            <a:r>
              <a:rPr lang="fr-FR" sz="2800"/>
              <a:t>interconnexion limitées isolent fortement les marchés nationaux.</a:t>
            </a:r>
          </a:p>
          <a:p>
            <a:pPr marL="1054100" lvl="1" indent="-292100">
              <a:lnSpc>
                <a:spcPct val="90000"/>
              </a:lnSpc>
              <a:buFont typeface="Times" charset="0"/>
              <a:buChar char="•"/>
            </a:pPr>
            <a:r>
              <a:rPr lang="fr-FR" sz="2400"/>
              <a:t>Hausse des échanges internationaux en raison de la libéralisation: 10%</a:t>
            </a:r>
          </a:p>
          <a:p>
            <a:pPr marL="1054100" lvl="1" indent="-292100">
              <a:lnSpc>
                <a:spcPct val="90000"/>
              </a:lnSpc>
              <a:buFont typeface="Times" charset="0"/>
              <a:buChar char="•"/>
            </a:pPr>
            <a:r>
              <a:rPr lang="fr-FR" sz="2400"/>
              <a:t>Faut-il multiplier les lignes à haute tension pour que les Portugais puissent enfin acheter du courant finlandais ? </a:t>
            </a:r>
          </a:p>
          <a:p>
            <a:pPr marL="292100" indent="-292100">
              <a:lnSpc>
                <a:spcPct val="90000"/>
              </a:lnSpc>
              <a:buFont typeface="Times" charset="0"/>
              <a:buChar char="•"/>
            </a:pPr>
            <a:r>
              <a:rPr lang="fr-FR" sz="2800"/>
              <a:t>La Suisse est le pays le plus interconnecté d</a:t>
            </a:r>
            <a:r>
              <a:rPr lang="ja-JP" altLang="fr-FR" sz="2800">
                <a:latin typeface="Arial"/>
              </a:rPr>
              <a:t>’</a:t>
            </a:r>
            <a:r>
              <a:rPr lang="fr-FR" sz="2800"/>
              <a:t>Europe après le Danemark.</a:t>
            </a:r>
          </a:p>
          <a:p>
            <a:pPr marL="292100" indent="-292100">
              <a:lnSpc>
                <a:spcPct val="90000"/>
              </a:lnSpc>
              <a:buFont typeface="Times" charset="0"/>
              <a:buChar char="•"/>
            </a:pPr>
            <a:r>
              <a:rPr lang="fr-FR" sz="2800"/>
              <a:t>Elle a pour voisins les 4 plus grands électriciens d</a:t>
            </a:r>
            <a:r>
              <a:rPr lang="ja-JP" altLang="fr-FR" sz="2800">
                <a:latin typeface="Arial"/>
              </a:rPr>
              <a:t>’</a:t>
            </a:r>
            <a:r>
              <a:rPr lang="fr-FR" sz="2800"/>
              <a:t>Europe.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fr-FR"/>
              <a:t>Pourquoi changer ?</a:t>
            </a:r>
          </a:p>
        </p:txBody>
      </p:sp>
      <p:sp>
        <p:nvSpPr>
          <p:cNvPr id="7171" name="Rectangle 3"/>
          <p:cNvSpPr>
            <a:spLocks noGrp="1" noChangeArrowheads="1"/>
          </p:cNvSpPr>
          <p:nvPr>
            <p:ph type="body" idx="1"/>
          </p:nvPr>
        </p:nvSpPr>
        <p:spPr/>
        <p:txBody>
          <a:bodyPr/>
          <a:lstStyle/>
          <a:p>
            <a:r>
              <a:rPr lang="fr-FR"/>
              <a:t>En raison d</a:t>
            </a:r>
            <a:r>
              <a:rPr lang="ja-JP" altLang="fr-FR">
                <a:latin typeface="Arial"/>
              </a:rPr>
              <a:t>’</a:t>
            </a:r>
            <a:r>
              <a:rPr lang="fr-FR"/>
              <a:t>un mauvais fonctionnement</a:t>
            </a:r>
          </a:p>
          <a:p>
            <a:r>
              <a:rPr lang="fr-FR"/>
              <a:t>Parce qu</a:t>
            </a:r>
            <a:r>
              <a:rPr lang="ja-JP" altLang="fr-FR">
                <a:latin typeface="Arial"/>
              </a:rPr>
              <a:t>’</a:t>
            </a:r>
            <a:r>
              <a:rPr lang="fr-FR"/>
              <a:t>un nouveau système s</a:t>
            </a:r>
            <a:r>
              <a:rPr lang="ja-JP" altLang="fr-FR">
                <a:latin typeface="Arial"/>
              </a:rPr>
              <a:t>’</a:t>
            </a:r>
            <a:r>
              <a:rPr lang="fr-FR"/>
              <a:t>avère plus performant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fr-FR" sz="4000"/>
              <a:t>Le « marché européen » et nous</a:t>
            </a:r>
          </a:p>
        </p:txBody>
      </p:sp>
      <p:pic>
        <p:nvPicPr>
          <p:cNvPr id="56325" name="Picture 5"/>
          <p:cNvPicPr>
            <a:picLocks noChangeArrowheads="1"/>
          </p:cNvPicPr>
          <p:nvPr>
            <p:ph idx="1"/>
          </p:nvPr>
        </p:nvPicPr>
        <p:blipFill>
          <a:blip r:embed="rId2">
            <a:lum bright="-10000" contrast="20000"/>
            <a:extLst>
              <a:ext uri="{28A0092B-C50C-407E-A947-70E740481C1C}">
                <a14:useLocalDpi xmlns:a14="http://schemas.microsoft.com/office/drawing/2010/main" val="0"/>
              </a:ext>
            </a:extLst>
          </a:blip>
          <a:srcRect/>
          <a:stretch>
            <a:fillRect/>
          </a:stretch>
        </p:blipFill>
        <p:spPr>
          <a:xfrm>
            <a:off x="1905000" y="1524000"/>
            <a:ext cx="7050088" cy="52578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6326" name="Rectangle 6"/>
          <p:cNvSpPr>
            <a:spLocks noChangeArrowheads="1"/>
          </p:cNvSpPr>
          <p:nvPr/>
        </p:nvSpPr>
        <p:spPr bwMode="auto">
          <a:xfrm>
            <a:off x="7772400" y="4953000"/>
            <a:ext cx="1219200"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fr-FR" sz="1600">
                <a:solidFill>
                  <a:srgbClr val="000000"/>
                </a:solidFill>
              </a:rPr>
              <a:t>Source: EEMDO, 4th ed. Capgemini Ernst &amp; Young </a:t>
            </a:r>
            <a:br>
              <a:rPr lang="fr-FR" sz="1600">
                <a:solidFill>
                  <a:srgbClr val="000000"/>
                </a:solidFill>
              </a:rPr>
            </a:br>
            <a:r>
              <a:rPr lang="fr-FR" sz="1600">
                <a:solidFill>
                  <a:srgbClr val="000000"/>
                </a:solidFill>
              </a:rPr>
              <a:t>oct. 2003</a:t>
            </a:r>
          </a:p>
        </p:txBody>
      </p:sp>
      <p:sp>
        <p:nvSpPr>
          <p:cNvPr id="56327" name="Text Box 7"/>
          <p:cNvSpPr txBox="1">
            <a:spLocks noChangeArrowheads="1"/>
          </p:cNvSpPr>
          <p:nvPr/>
        </p:nvSpPr>
        <p:spPr bwMode="auto">
          <a:xfrm>
            <a:off x="0" y="3581400"/>
            <a:ext cx="1295400" cy="303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fr-FR" sz="2000" i="1"/>
              <a:t>Quand les éléphants dansent, l</a:t>
            </a:r>
            <a:r>
              <a:rPr lang="ja-JP" altLang="fr-FR" sz="2000" i="1">
                <a:latin typeface="Arial"/>
              </a:rPr>
              <a:t>’</a:t>
            </a:r>
            <a:r>
              <a:rPr lang="fr-FR" sz="2000" i="1"/>
              <a:t>herbe est écrasée.</a:t>
            </a:r>
            <a:endParaRPr lang="fr-FR" sz="1800" i="1"/>
          </a:p>
          <a:p>
            <a:endParaRPr lang="fr-FR" sz="1600"/>
          </a:p>
          <a:p>
            <a:r>
              <a:rPr lang="fr-FR" sz="1800"/>
              <a:t>Proverbe africain</a:t>
            </a:r>
            <a:endParaRPr lang="fr-FR"/>
          </a:p>
        </p:txBody>
      </p:sp>
      <p:sp>
        <p:nvSpPr>
          <p:cNvPr id="56328" name="Rectangle 8"/>
          <p:cNvSpPr>
            <a:spLocks noChangeArrowheads="1"/>
          </p:cNvSpPr>
          <p:nvPr/>
        </p:nvSpPr>
        <p:spPr bwMode="auto">
          <a:xfrm>
            <a:off x="5105400" y="4800600"/>
            <a:ext cx="685800" cy="838200"/>
          </a:xfrm>
          <a:prstGeom prst="rect">
            <a:avLst/>
          </a:prstGeom>
          <a:noFill/>
          <a:ln w="38100">
            <a:solidFill>
              <a:srgbClr val="F702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fr-FR"/>
              <a:t>Conclusion</a:t>
            </a:r>
          </a:p>
        </p:txBody>
      </p:sp>
      <p:sp>
        <p:nvSpPr>
          <p:cNvPr id="54275" name="Rectangle 3"/>
          <p:cNvSpPr>
            <a:spLocks noGrp="1" noChangeArrowheads="1"/>
          </p:cNvSpPr>
          <p:nvPr>
            <p:ph type="body" idx="1"/>
          </p:nvPr>
        </p:nvSpPr>
        <p:spPr>
          <a:xfrm>
            <a:off x="1219200" y="1676400"/>
            <a:ext cx="7772400" cy="4267200"/>
          </a:xfrm>
        </p:spPr>
        <p:txBody>
          <a:bodyPr/>
          <a:lstStyle/>
          <a:p>
            <a:pPr marL="0" indent="0">
              <a:lnSpc>
                <a:spcPct val="90000"/>
              </a:lnSpc>
              <a:buFont typeface="Times" charset="0"/>
              <a:buNone/>
            </a:pPr>
            <a:r>
              <a:rPr lang="fr-FR" sz="2800"/>
              <a:t>La libéralisation du marché de l</a:t>
            </a:r>
            <a:r>
              <a:rPr lang="ja-JP" altLang="fr-FR" sz="2800">
                <a:latin typeface="Arial"/>
              </a:rPr>
              <a:t>’</a:t>
            </a:r>
            <a:r>
              <a:rPr lang="fr-FR" sz="2800"/>
              <a:t>électricité est une vaste escroquerie intellectuelle (et par la suite financière):</a:t>
            </a:r>
          </a:p>
          <a:p>
            <a:pPr marL="857250" lvl="1">
              <a:lnSpc>
                <a:spcPct val="90000"/>
              </a:lnSpc>
              <a:buFont typeface="Times" charset="0"/>
              <a:buChar char="•"/>
            </a:pPr>
            <a:r>
              <a:rPr lang="fr-FR" sz="2400"/>
              <a:t>La concurrence ne peut fonctionner car le choix porte sur le prix seul</a:t>
            </a:r>
          </a:p>
          <a:p>
            <a:pPr marL="857250" lvl="1">
              <a:lnSpc>
                <a:spcPct val="90000"/>
              </a:lnSpc>
              <a:buFont typeface="Times" charset="0"/>
              <a:buChar char="•"/>
            </a:pPr>
            <a:r>
              <a:rPr lang="fr-FR" sz="2400"/>
              <a:t>La concurrence s</a:t>
            </a:r>
            <a:r>
              <a:rPr lang="ja-JP" altLang="fr-FR" sz="2400">
                <a:latin typeface="Arial"/>
              </a:rPr>
              <a:t>’</a:t>
            </a:r>
            <a:r>
              <a:rPr lang="fr-FR" sz="2400"/>
              <a:t>avère inefficace dans les faits</a:t>
            </a:r>
          </a:p>
          <a:p>
            <a:pPr marL="857250" lvl="1">
              <a:lnSpc>
                <a:spcPct val="90000"/>
              </a:lnSpc>
              <a:buFont typeface="Times" charset="0"/>
              <a:buChar char="•"/>
            </a:pPr>
            <a:r>
              <a:rPr lang="fr-FR" sz="2400"/>
              <a:t>La libéralisation remplace les monopoles publics par un oligopole privé</a:t>
            </a:r>
          </a:p>
          <a:p>
            <a:pPr marL="857250" lvl="1">
              <a:lnSpc>
                <a:spcPct val="90000"/>
              </a:lnSpc>
              <a:buFont typeface="Times" charset="0"/>
              <a:buChar char="•"/>
            </a:pPr>
            <a:r>
              <a:rPr lang="fr-FR" sz="2400"/>
              <a:t>Qui investit perd</a:t>
            </a:r>
          </a:p>
          <a:p>
            <a:pPr marL="857250" lvl="1">
              <a:lnSpc>
                <a:spcPct val="90000"/>
              </a:lnSpc>
              <a:buFont typeface="Times" charset="0"/>
              <a:buChar char="•"/>
            </a:pPr>
            <a:r>
              <a:rPr lang="fr-FR" sz="2400"/>
              <a:t>Qui organise la pénurie gagne</a:t>
            </a:r>
          </a:p>
        </p:txBody>
      </p:sp>
      <p:sp>
        <p:nvSpPr>
          <p:cNvPr id="54276" name="Text Box 4"/>
          <p:cNvSpPr txBox="1">
            <a:spLocks noChangeArrowheads="1"/>
          </p:cNvSpPr>
          <p:nvPr/>
        </p:nvSpPr>
        <p:spPr bwMode="auto">
          <a:xfrm>
            <a:off x="1219200" y="5745163"/>
            <a:ext cx="769620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fr-FR" sz="2200" b="1"/>
              <a:t>Il est vital de défendre notre approvisionnement sûr et économique contre l</a:t>
            </a:r>
            <a:r>
              <a:rPr lang="ja-JP" altLang="fr-FR" sz="2200" b="1">
                <a:latin typeface="Arial"/>
              </a:rPr>
              <a:t>’</a:t>
            </a:r>
            <a:r>
              <a:rPr lang="fr-FR" sz="2200" b="1"/>
              <a:t>aventurisme des idéologues.</a:t>
            </a:r>
            <a:endParaRPr lang="fr-F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fr-FR"/>
              <a:t>Pourquoi changer ?</a:t>
            </a:r>
          </a:p>
        </p:txBody>
      </p:sp>
      <p:sp>
        <p:nvSpPr>
          <p:cNvPr id="22531" name="Rectangle 3"/>
          <p:cNvSpPr>
            <a:spLocks noGrp="1" noChangeArrowheads="1"/>
          </p:cNvSpPr>
          <p:nvPr>
            <p:ph type="body" idx="1"/>
          </p:nvPr>
        </p:nvSpPr>
        <p:spPr/>
        <p:txBody>
          <a:bodyPr/>
          <a:lstStyle/>
          <a:p>
            <a:pPr marL="0" indent="0">
              <a:lnSpc>
                <a:spcPct val="90000"/>
              </a:lnSpc>
              <a:buFont typeface="Tahoma" charset="0"/>
              <a:buNone/>
            </a:pPr>
            <a:r>
              <a:rPr lang="fr-FR"/>
              <a:t>Parce que </a:t>
            </a:r>
          </a:p>
          <a:p>
            <a:pPr marL="0" indent="0">
              <a:lnSpc>
                <a:spcPct val="90000"/>
              </a:lnSpc>
              <a:buFont typeface="Tahoma" charset="0"/>
              <a:buNone/>
            </a:pPr>
            <a:r>
              <a:rPr lang="fr-FR"/>
              <a:t>« </a:t>
            </a:r>
            <a:r>
              <a:rPr lang="fr-FR" i="1"/>
              <a:t>le dogme néolibéral continue à s</a:t>
            </a:r>
            <a:r>
              <a:rPr lang="ja-JP" altLang="fr-FR" i="1">
                <a:latin typeface="Arial"/>
              </a:rPr>
              <a:t>’</a:t>
            </a:r>
            <a:r>
              <a:rPr lang="fr-FR" i="1"/>
              <a:t>imposer grâce à un appareil économico-politico-idéologique qui par son pouvoir, n</a:t>
            </a:r>
            <a:r>
              <a:rPr lang="ja-JP" altLang="fr-FR" i="1">
                <a:latin typeface="Arial"/>
              </a:rPr>
              <a:t>’</a:t>
            </a:r>
            <a:r>
              <a:rPr lang="fr-FR" i="1"/>
              <a:t>a d</a:t>
            </a:r>
            <a:r>
              <a:rPr lang="ja-JP" altLang="fr-FR" i="1">
                <a:latin typeface="Arial"/>
              </a:rPr>
              <a:t>’</a:t>
            </a:r>
            <a:r>
              <a:rPr lang="fr-FR" i="1"/>
              <a:t>équivalent que celui de la papauté au Moyen-Age</a:t>
            </a:r>
            <a:r>
              <a:rPr lang="fr-FR"/>
              <a:t> ».</a:t>
            </a:r>
          </a:p>
          <a:p>
            <a:pPr marL="0" indent="0">
              <a:lnSpc>
                <a:spcPct val="90000"/>
              </a:lnSpc>
              <a:buFont typeface="Tahoma" charset="0"/>
              <a:buNone/>
            </a:pPr>
            <a:endParaRPr lang="fr-FR" sz="1600"/>
          </a:p>
          <a:p>
            <a:pPr marL="0" indent="0">
              <a:lnSpc>
                <a:spcPct val="90000"/>
              </a:lnSpc>
              <a:buFont typeface="Tahoma" charset="0"/>
              <a:buNone/>
            </a:pPr>
            <a:r>
              <a:rPr lang="fr-FR" sz="1800"/>
              <a:t>Ha-Joon Chang, professeur d</a:t>
            </a:r>
            <a:r>
              <a:rPr lang="ja-JP" altLang="fr-FR" sz="1800">
                <a:latin typeface="Arial"/>
              </a:rPr>
              <a:t>’</a:t>
            </a:r>
            <a:r>
              <a:rPr lang="fr-FR" sz="1800"/>
              <a:t>économie, Université de Cambridge </a:t>
            </a:r>
            <a:br>
              <a:rPr lang="fr-FR" sz="1800"/>
            </a:br>
            <a:r>
              <a:rPr lang="fr-FR" sz="1800" i="1"/>
              <a:t>Le Monde Diplomatique</a:t>
            </a:r>
            <a:r>
              <a:rPr lang="fr-FR" sz="1800"/>
              <a:t>, juin 2003</a:t>
            </a:r>
          </a:p>
          <a:p>
            <a:pPr marL="0" indent="0">
              <a:lnSpc>
                <a:spcPct val="90000"/>
              </a:lnSpc>
              <a:buFont typeface="Tahoma" charset="0"/>
              <a:buNone/>
            </a:pPr>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fr-FR"/>
              <a:t>Qu</a:t>
            </a:r>
            <a:r>
              <a:rPr lang="ja-JP" altLang="fr-FR">
                <a:latin typeface="Arial"/>
              </a:rPr>
              <a:t>’</a:t>
            </a:r>
            <a:r>
              <a:rPr lang="fr-FR"/>
              <a:t>est-ce qui ne va pas ?</a:t>
            </a:r>
          </a:p>
        </p:txBody>
      </p:sp>
      <p:sp>
        <p:nvSpPr>
          <p:cNvPr id="1027" name="Rectangle 3"/>
          <p:cNvSpPr>
            <a:spLocks noGrp="1" noChangeArrowheads="1"/>
          </p:cNvSpPr>
          <p:nvPr>
            <p:ph type="body" idx="1"/>
          </p:nvPr>
        </p:nvSpPr>
        <p:spPr>
          <a:xfrm>
            <a:off x="1219200" y="1676400"/>
            <a:ext cx="7772400" cy="3352800"/>
          </a:xfrm>
        </p:spPr>
        <p:txBody>
          <a:bodyPr/>
          <a:lstStyle/>
          <a:p>
            <a:pPr>
              <a:lnSpc>
                <a:spcPct val="90000"/>
              </a:lnSpc>
            </a:pPr>
            <a:r>
              <a:rPr lang="fr-FR" sz="2800"/>
              <a:t>La Suisse dispose d</a:t>
            </a:r>
            <a:r>
              <a:rPr lang="ja-JP" altLang="fr-FR" sz="2800">
                <a:latin typeface="Arial"/>
              </a:rPr>
              <a:t>’</a:t>
            </a:r>
            <a:r>
              <a:rPr lang="fr-FR" sz="2800"/>
              <a:t>un des approvisionnements électriques les plus sûrs au monde</a:t>
            </a:r>
          </a:p>
          <a:p>
            <a:pPr>
              <a:lnSpc>
                <a:spcPct val="90000"/>
              </a:lnSpc>
            </a:pPr>
            <a:r>
              <a:rPr lang="fr-FR" sz="2800"/>
              <a:t>Son prix est supérieur à la moyenne européenne </a:t>
            </a:r>
          </a:p>
          <a:p>
            <a:pPr>
              <a:lnSpc>
                <a:spcPct val="90000"/>
              </a:lnSpc>
            </a:pPr>
            <a:r>
              <a:rPr lang="fr-FR" sz="2800"/>
              <a:t>Le taux de panne est minimum</a:t>
            </a:r>
          </a:p>
          <a:p>
            <a:pPr>
              <a:lnSpc>
                <a:spcPct val="90000"/>
              </a:lnSpc>
            </a:pPr>
            <a:r>
              <a:rPr lang="fr-FR" sz="2800"/>
              <a:t>La sécurité d</a:t>
            </a:r>
            <a:r>
              <a:rPr lang="ja-JP" altLang="fr-FR" sz="2800">
                <a:latin typeface="Arial"/>
              </a:rPr>
              <a:t>’</a:t>
            </a:r>
            <a:r>
              <a:rPr lang="fr-FR" sz="2800"/>
              <a:t>approvisionnement est un bien qui n</a:t>
            </a:r>
            <a:r>
              <a:rPr lang="ja-JP" altLang="fr-FR" sz="2800">
                <a:latin typeface="Arial"/>
              </a:rPr>
              <a:t>’</a:t>
            </a:r>
            <a:r>
              <a:rPr lang="fr-FR" sz="2800"/>
              <a:t>a pas de prix </a:t>
            </a:r>
          </a:p>
        </p:txBody>
      </p:sp>
      <p:sp>
        <p:nvSpPr>
          <p:cNvPr id="1028" name="Rectangle 4"/>
          <p:cNvSpPr>
            <a:spLocks noChangeArrowheads="1"/>
          </p:cNvSpPr>
          <p:nvPr/>
        </p:nvSpPr>
        <p:spPr bwMode="auto">
          <a:xfrm>
            <a:off x="1371600" y="53340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buClr>
                <a:schemeClr val="tx2"/>
              </a:buClr>
              <a:buFont typeface="Tahoma" charset="0"/>
              <a:buNone/>
            </a:pPr>
            <a:r>
              <a:rPr lang="fr-FR" sz="2800">
                <a:solidFill>
                  <a:schemeClr val="hlink"/>
                </a:solidFill>
              </a:rPr>
              <a:t>« </a:t>
            </a:r>
            <a:r>
              <a:rPr lang="fr-FR" sz="2800" i="1">
                <a:solidFill>
                  <a:schemeClr val="hlink"/>
                </a:solidFill>
              </a:rPr>
              <a:t>Faut-il, en quelques années de consultants, démanteler ce que nous avons mis des décennies à construire ?</a:t>
            </a:r>
            <a:r>
              <a:rPr lang="fr-FR" sz="2800">
                <a:solidFill>
                  <a:schemeClr val="hlink"/>
                </a:solidFill>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fr-FR"/>
              <a:t>Qu</a:t>
            </a:r>
            <a:r>
              <a:rPr lang="ja-JP" altLang="fr-FR">
                <a:latin typeface="Arial"/>
              </a:rPr>
              <a:t>’</a:t>
            </a:r>
            <a:r>
              <a:rPr lang="fr-FR"/>
              <a:t>est-ce qui ne va pas ?</a:t>
            </a:r>
          </a:p>
        </p:txBody>
      </p:sp>
      <p:sp>
        <p:nvSpPr>
          <p:cNvPr id="9219" name="Rectangle 3"/>
          <p:cNvSpPr>
            <a:spLocks noGrp="1" noChangeArrowheads="1"/>
          </p:cNvSpPr>
          <p:nvPr>
            <p:ph type="body" idx="1"/>
          </p:nvPr>
        </p:nvSpPr>
        <p:spPr>
          <a:xfrm>
            <a:off x="1219200" y="1676400"/>
            <a:ext cx="7772400" cy="990600"/>
          </a:xfrm>
        </p:spPr>
        <p:txBody>
          <a:bodyPr/>
          <a:lstStyle/>
          <a:p>
            <a:pPr marL="0" indent="0">
              <a:lnSpc>
                <a:spcPct val="90000"/>
              </a:lnSpc>
              <a:buFont typeface="Tahoma" charset="0"/>
              <a:buNone/>
            </a:pPr>
            <a:r>
              <a:rPr lang="fr-FR"/>
              <a:t>L</a:t>
            </a:r>
            <a:r>
              <a:rPr lang="ja-JP" altLang="fr-FR">
                <a:latin typeface="Arial"/>
              </a:rPr>
              <a:t>’</a:t>
            </a:r>
            <a:r>
              <a:rPr lang="fr-FR"/>
              <a:t>électricité: un facteur de production marginal et décroissant en terme de coût  </a:t>
            </a:r>
          </a:p>
        </p:txBody>
      </p:sp>
      <p:graphicFrame>
        <p:nvGraphicFramePr>
          <p:cNvPr id="9225" name="Object 9"/>
          <p:cNvGraphicFramePr>
            <a:graphicFrameLocks noChangeAspect="1"/>
          </p:cNvGraphicFramePr>
          <p:nvPr/>
        </p:nvGraphicFramePr>
        <p:xfrm>
          <a:off x="1524000" y="3124200"/>
          <a:ext cx="6681788" cy="3441700"/>
        </p:xfrm>
        <a:graphic>
          <a:graphicData uri="http://schemas.openxmlformats.org/presentationml/2006/ole">
            <mc:AlternateContent xmlns:mc="http://schemas.openxmlformats.org/markup-compatibility/2006">
              <mc:Choice xmlns:v="urn:schemas-microsoft-com:vml" Requires="v">
                <p:oleObj spid="_x0000_s9228" name="Feuille de calcul" r:id="rId3" imgW="6681216" imgH="3441192" progId="Excel.Sheet.8">
                  <p:embed/>
                </p:oleObj>
              </mc:Choice>
              <mc:Fallback>
                <p:oleObj name="Feuille de calcul" r:id="rId3" imgW="6681216" imgH="3441192" progId="Excel.Sheet.8">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124200"/>
                        <a:ext cx="6681788" cy="344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9226" name="Text Box 10"/>
          <p:cNvSpPr txBox="1">
            <a:spLocks noChangeArrowheads="1"/>
          </p:cNvSpPr>
          <p:nvPr/>
        </p:nvSpPr>
        <p:spPr bwMode="auto">
          <a:xfrm>
            <a:off x="1905000" y="6400800"/>
            <a:ext cx="640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fr-FR" sz="1600"/>
              <a:t>Source: Statistique suisse de l</a:t>
            </a:r>
            <a:r>
              <a:rPr lang="ja-JP" altLang="fr-FR" sz="1600">
                <a:latin typeface="Arial"/>
              </a:rPr>
              <a:t>’</a:t>
            </a:r>
            <a:r>
              <a:rPr lang="fr-FR" sz="1600"/>
              <a:t>électricité, OFEN, Berne</a:t>
            </a:r>
            <a:endParaRPr lang="fr-FR"/>
          </a:p>
        </p:txBody>
      </p:sp>
      <p:sp>
        <p:nvSpPr>
          <p:cNvPr id="9227" name="Text Box 11"/>
          <p:cNvSpPr txBox="1">
            <a:spLocks noChangeArrowheads="1"/>
          </p:cNvSpPr>
          <p:nvPr/>
        </p:nvSpPr>
        <p:spPr bwMode="auto">
          <a:xfrm>
            <a:off x="1282700" y="2743200"/>
            <a:ext cx="72390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fr-FR" sz="1800"/>
              <a:t>Coût de l</a:t>
            </a:r>
            <a:r>
              <a:rPr lang="ja-JP" altLang="fr-FR" sz="1800">
                <a:latin typeface="Arial"/>
              </a:rPr>
              <a:t>’</a:t>
            </a:r>
            <a:r>
              <a:rPr lang="fr-FR" sz="1800"/>
              <a:t>électricité pour les secteur primaire, secondaire et tertiaire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fr-FR"/>
              <a:t>Libéralisons !</a:t>
            </a:r>
          </a:p>
        </p:txBody>
      </p:sp>
      <p:sp>
        <p:nvSpPr>
          <p:cNvPr id="12292" name="Rectangle 4"/>
          <p:cNvSpPr>
            <a:spLocks noGrp="1" noChangeArrowheads="1"/>
          </p:cNvSpPr>
          <p:nvPr>
            <p:ph type="body" idx="1"/>
          </p:nvPr>
        </p:nvSpPr>
        <p:spPr/>
        <p:txBody>
          <a:bodyPr/>
          <a:lstStyle/>
          <a:p>
            <a:pPr marL="0" indent="0">
              <a:buFont typeface="Tahoma" charset="0"/>
              <a:buNone/>
            </a:pPr>
            <a:r>
              <a:rPr lang="fr-FR" sz="4800" i="1">
                <a:solidFill>
                  <a:srgbClr val="FFF829"/>
                </a:solidFill>
              </a:rPr>
              <a:t>« La libéralisation stimule </a:t>
            </a:r>
            <a:br>
              <a:rPr lang="fr-FR" sz="4800" i="1">
                <a:solidFill>
                  <a:srgbClr val="FFF829"/>
                </a:solidFill>
              </a:rPr>
            </a:br>
            <a:r>
              <a:rPr lang="fr-FR" sz="4800" i="1">
                <a:solidFill>
                  <a:srgbClr val="FFF829"/>
                </a:solidFill>
              </a:rPr>
              <a:t>la croissance </a:t>
            </a:r>
            <a:br>
              <a:rPr lang="fr-FR" sz="4800" i="1">
                <a:solidFill>
                  <a:srgbClr val="FFF829"/>
                </a:solidFill>
              </a:rPr>
            </a:br>
            <a:r>
              <a:rPr lang="fr-FR" sz="4800" i="1">
                <a:solidFill>
                  <a:srgbClr val="FF9C00"/>
                </a:solidFill>
              </a:rPr>
              <a:t>car la concurrence engendre progrès </a:t>
            </a:r>
            <a:br>
              <a:rPr lang="fr-FR" sz="4800" i="1">
                <a:solidFill>
                  <a:srgbClr val="FF9C00"/>
                </a:solidFill>
              </a:rPr>
            </a:br>
            <a:r>
              <a:rPr lang="fr-FR" sz="4800" i="1">
                <a:solidFill>
                  <a:srgbClr val="FF9C00"/>
                </a:solidFill>
              </a:rPr>
              <a:t>et baisse des prix. »</a:t>
            </a:r>
            <a:endParaRPr lang="fr-FR">
              <a:solidFill>
                <a:srgbClr val="FFF829"/>
              </a:solidFill>
            </a:endParaRPr>
          </a:p>
          <a:p>
            <a:pPr marL="0" indent="0">
              <a:buFont typeface="Tahoma" charset="0"/>
              <a:buNone/>
            </a:pPr>
            <a:endParaRPr lang="fr-FR">
              <a:solidFill>
                <a:srgbClr val="FFF82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fr-FR"/>
              <a:t>Libéralisons !</a:t>
            </a:r>
          </a:p>
        </p:txBody>
      </p:sp>
      <p:sp>
        <p:nvSpPr>
          <p:cNvPr id="14339" name="Rectangle 3"/>
          <p:cNvSpPr>
            <a:spLocks noGrp="1" noChangeArrowheads="1"/>
          </p:cNvSpPr>
          <p:nvPr>
            <p:ph type="body" idx="1"/>
          </p:nvPr>
        </p:nvSpPr>
        <p:spPr>
          <a:xfrm>
            <a:off x="1066800" y="1676400"/>
            <a:ext cx="7772400" cy="1600200"/>
          </a:xfrm>
        </p:spPr>
        <p:txBody>
          <a:bodyPr/>
          <a:lstStyle/>
          <a:p>
            <a:pPr marL="0" indent="0">
              <a:lnSpc>
                <a:spcPct val="90000"/>
              </a:lnSpc>
              <a:buFont typeface="Tahoma" charset="0"/>
              <a:buNone/>
            </a:pPr>
            <a:r>
              <a:rPr lang="fr-FR" sz="3000" i="1">
                <a:solidFill>
                  <a:srgbClr val="FFF829"/>
                </a:solidFill>
              </a:rPr>
              <a:t>« La libéralisation stimule la croissance »</a:t>
            </a:r>
            <a:endParaRPr lang="fr-FR" sz="3000"/>
          </a:p>
          <a:p>
            <a:pPr marL="0" indent="0">
              <a:lnSpc>
                <a:spcPct val="90000"/>
              </a:lnSpc>
              <a:buFont typeface="Tahoma" charset="0"/>
              <a:buNone/>
            </a:pPr>
            <a:r>
              <a:rPr lang="fr-FR" sz="3000"/>
              <a:t>Si tel était le cas, la croissance aurait dû accélérer au cours des 20 dernières années.</a:t>
            </a:r>
            <a:endParaRPr lang="fr-FR" sz="2800"/>
          </a:p>
          <a:p>
            <a:pPr marL="0" indent="0">
              <a:lnSpc>
                <a:spcPct val="90000"/>
              </a:lnSpc>
              <a:buFont typeface="Tahoma" charset="0"/>
              <a:buNone/>
            </a:pPr>
            <a:endParaRPr lang="fr-FR" sz="2800"/>
          </a:p>
        </p:txBody>
      </p:sp>
      <p:graphicFrame>
        <p:nvGraphicFramePr>
          <p:cNvPr id="14347" name="Object 11"/>
          <p:cNvGraphicFramePr>
            <a:graphicFrameLocks noChangeAspect="1"/>
          </p:cNvGraphicFramePr>
          <p:nvPr/>
        </p:nvGraphicFramePr>
        <p:xfrm>
          <a:off x="125413" y="3224213"/>
          <a:ext cx="8893175" cy="3481387"/>
        </p:xfrm>
        <a:graphic>
          <a:graphicData uri="http://schemas.openxmlformats.org/presentationml/2006/ole">
            <mc:AlternateContent xmlns:mc="http://schemas.openxmlformats.org/markup-compatibility/2006">
              <mc:Choice xmlns:v="urn:schemas-microsoft-com:vml" Requires="v">
                <p:oleObj spid="_x0000_s14348" name="Feuille de calcul" r:id="rId3" imgW="8891015" imgH="3480816" progId="Excel.Sheet.8">
                  <p:embed/>
                </p:oleObj>
              </mc:Choice>
              <mc:Fallback>
                <p:oleObj name="Feuille de calcul" r:id="rId3" imgW="8891015" imgH="3480816" progId="Excel.Sheet.8">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413" y="3224213"/>
                        <a:ext cx="8893175" cy="3481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fr-FR"/>
              <a:t>Concurrence : vertus et vices</a:t>
            </a:r>
          </a:p>
        </p:txBody>
      </p:sp>
      <p:sp>
        <p:nvSpPr>
          <p:cNvPr id="15363" name="Rectangle 3"/>
          <p:cNvSpPr>
            <a:spLocks noGrp="1" noChangeArrowheads="1"/>
          </p:cNvSpPr>
          <p:nvPr>
            <p:ph type="body" idx="1"/>
          </p:nvPr>
        </p:nvSpPr>
        <p:spPr/>
        <p:txBody>
          <a:bodyPr/>
          <a:lstStyle/>
          <a:p>
            <a:pPr marL="0" indent="0">
              <a:lnSpc>
                <a:spcPct val="90000"/>
              </a:lnSpc>
              <a:buFont typeface="Tahoma" charset="0"/>
              <a:buNone/>
            </a:pPr>
            <a:r>
              <a:rPr lang="fr-FR" sz="3000" i="1">
                <a:solidFill>
                  <a:srgbClr val="FF9C00"/>
                </a:solidFill>
              </a:rPr>
              <a:t>« La concurrence engendre progrès et baisse des prix »</a:t>
            </a:r>
            <a:endParaRPr lang="fr-FR" sz="3000"/>
          </a:p>
          <a:p>
            <a:pPr marL="0" indent="0">
              <a:lnSpc>
                <a:spcPct val="90000"/>
              </a:lnSpc>
              <a:buFont typeface="Tahoma" charset="0"/>
              <a:buNone/>
            </a:pPr>
            <a:endParaRPr lang="fr-FR" sz="3000"/>
          </a:p>
          <a:p>
            <a:pPr marL="0" indent="0">
              <a:lnSpc>
                <a:spcPct val="90000"/>
              </a:lnSpc>
              <a:buFont typeface="Tahoma" charset="0"/>
              <a:buNone/>
            </a:pPr>
            <a:r>
              <a:rPr lang="fr-FR" sz="3000"/>
              <a:t>Condition impérative :</a:t>
            </a:r>
          </a:p>
          <a:p>
            <a:pPr marL="0" indent="0">
              <a:lnSpc>
                <a:spcPct val="90000"/>
              </a:lnSpc>
              <a:buFont typeface="Tahoma" charset="0"/>
              <a:buNone/>
            </a:pPr>
            <a:r>
              <a:rPr lang="fr-FR" sz="3000" b="1"/>
              <a:t>Le consommateur a la possibilité de faire le choix du meilleur rapport qualité/prix.</a:t>
            </a:r>
            <a:endParaRPr lang="fr-FR" sz="3000">
              <a:solidFill>
                <a:srgbClr val="FFF829"/>
              </a:solidFill>
            </a:endParaRPr>
          </a:p>
          <a:p>
            <a:pPr marL="0" indent="0">
              <a:lnSpc>
                <a:spcPct val="90000"/>
              </a:lnSpc>
              <a:buFont typeface="Tahoma" charset="0"/>
              <a:buNone/>
            </a:pPr>
            <a:r>
              <a:rPr lang="fr-FR" sz="3000">
                <a:solidFill>
                  <a:srgbClr val="F7F7F7"/>
                </a:solidFill>
              </a:rPr>
              <a:t>(Condition généralement remplie pour les produits et services usuels)</a:t>
            </a:r>
            <a:endParaRPr lang="fr-FR" sz="2800"/>
          </a:p>
          <a:p>
            <a:pPr marL="0" indent="0">
              <a:lnSpc>
                <a:spcPct val="90000"/>
              </a:lnSpc>
            </a:pPr>
            <a:endParaRPr lang="fr-FR"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fr-FR"/>
              <a:t>Concurrence : vertus et vices</a:t>
            </a:r>
          </a:p>
        </p:txBody>
      </p:sp>
      <p:sp>
        <p:nvSpPr>
          <p:cNvPr id="16388" name="Rectangle 4"/>
          <p:cNvSpPr>
            <a:spLocks noChangeArrowheads="1"/>
          </p:cNvSpPr>
          <p:nvPr/>
        </p:nvSpPr>
        <p:spPr bwMode="auto">
          <a:xfrm>
            <a:off x="1295400" y="2286000"/>
            <a:ext cx="7848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1000" indent="-381000" eaLnBrk="1" hangingPunct="1">
              <a:spcBef>
                <a:spcPct val="20000"/>
              </a:spcBef>
              <a:buClr>
                <a:schemeClr val="tx2"/>
              </a:buClr>
              <a:buFont typeface="Tahoma" charset="0"/>
              <a:buNone/>
            </a:pPr>
            <a:r>
              <a:rPr lang="fr-FR" sz="2800"/>
              <a:t>Condition irréalisable dans le cas de l</a:t>
            </a:r>
            <a:r>
              <a:rPr lang="ja-JP" altLang="fr-FR" sz="2800">
                <a:latin typeface="Arial"/>
              </a:rPr>
              <a:t>’</a:t>
            </a:r>
            <a:r>
              <a:rPr lang="fr-FR" sz="2800"/>
              <a:t>électricité:</a:t>
            </a:r>
          </a:p>
          <a:p>
            <a:pPr marL="381000" indent="-381000" eaLnBrk="1" hangingPunct="1">
              <a:spcBef>
                <a:spcPct val="20000"/>
              </a:spcBef>
              <a:buClr>
                <a:schemeClr val="tx2"/>
              </a:buClr>
              <a:buFont typeface="Wingdings" charset="0"/>
              <a:buChar char="§"/>
            </a:pPr>
            <a:r>
              <a:rPr lang="fr-FR" sz="2800"/>
              <a:t>seul le prix est connu du consommateur</a:t>
            </a:r>
            <a:endParaRPr lang="fr-FR" sz="2800">
              <a:solidFill>
                <a:srgbClr val="FFF829"/>
              </a:solidFill>
            </a:endParaRPr>
          </a:p>
          <a:p>
            <a:pPr marL="381000" indent="-381000" eaLnBrk="1" hangingPunct="1">
              <a:spcBef>
                <a:spcPct val="20000"/>
              </a:spcBef>
              <a:buClr>
                <a:schemeClr val="tx2"/>
              </a:buClr>
              <a:buFont typeface="Wingdings" charset="0"/>
              <a:buChar char="§"/>
            </a:pPr>
            <a:r>
              <a:rPr lang="fr-FR" sz="2800" b="1"/>
              <a:t>la qualité (sécurité d</a:t>
            </a:r>
            <a:r>
              <a:rPr lang="ja-JP" altLang="fr-FR" sz="2800" b="1">
                <a:latin typeface="Arial"/>
              </a:rPr>
              <a:t>’</a:t>
            </a:r>
            <a:r>
              <a:rPr lang="fr-FR" sz="2800" b="1"/>
              <a:t>approvisionnement) n</a:t>
            </a:r>
            <a:r>
              <a:rPr lang="ja-JP" altLang="fr-FR" sz="2800" b="1">
                <a:latin typeface="Arial"/>
              </a:rPr>
              <a:t>’</a:t>
            </a:r>
            <a:r>
              <a:rPr lang="fr-FR" sz="2800" b="1"/>
              <a:t>est pas connue du consommateur</a:t>
            </a:r>
            <a:r>
              <a:rPr lang="fr-FR" sz="2800"/>
              <a:t> </a:t>
            </a:r>
          </a:p>
          <a:p>
            <a:pPr marL="381000" indent="-381000" eaLnBrk="1" hangingPunct="1">
              <a:spcBef>
                <a:spcPct val="20000"/>
              </a:spcBef>
              <a:buClr>
                <a:schemeClr val="tx2"/>
              </a:buClr>
              <a:buFont typeface="Wingdings" charset="0"/>
              <a:buChar char="§"/>
            </a:pPr>
            <a:r>
              <a:rPr lang="fr-FR" sz="2800"/>
              <a:t>La qualité n</a:t>
            </a:r>
            <a:r>
              <a:rPr lang="ja-JP" altLang="fr-FR" sz="2800">
                <a:latin typeface="Arial"/>
              </a:rPr>
              <a:t>’</a:t>
            </a:r>
            <a:r>
              <a:rPr lang="fr-FR" sz="2800"/>
              <a:t>est pas une caractéristique lié au produit d</a:t>
            </a:r>
            <a:r>
              <a:rPr lang="ja-JP" altLang="fr-FR" sz="2800">
                <a:latin typeface="Arial"/>
              </a:rPr>
              <a:t>’</a:t>
            </a:r>
            <a:r>
              <a:rPr lang="fr-FR" sz="2800"/>
              <a:t>un vendeur mais de l</a:t>
            </a:r>
            <a:r>
              <a:rPr lang="ja-JP" altLang="fr-FR" sz="2800">
                <a:latin typeface="Arial"/>
              </a:rPr>
              <a:t>’</a:t>
            </a:r>
            <a:r>
              <a:rPr lang="fr-FR" sz="2800"/>
              <a:t>ensemble des acteurs</a:t>
            </a:r>
          </a:p>
        </p:txBody>
      </p:sp>
    </p:spTree>
  </p:cSld>
  <p:clrMapOvr>
    <a:masterClrMapping/>
  </p:clrMapOvr>
</p:sld>
</file>

<file path=ppt/theme/theme1.xml><?xml version="1.0" encoding="utf-8"?>
<a:theme xmlns:a="http://schemas.openxmlformats.org/drawingml/2006/main" name="Vibration">
  <a:themeElements>
    <a:clrScheme name="">
      <a:dk1>
        <a:srgbClr val="808080"/>
      </a:dk1>
      <a:lt1>
        <a:srgbClr val="FFFFFF"/>
      </a:lt1>
      <a:dk2>
        <a:srgbClr val="0A0E5B"/>
      </a:dk2>
      <a:lt2>
        <a:srgbClr val="FBFFFC"/>
      </a:lt2>
      <a:accent1>
        <a:srgbClr val="1822CD"/>
      </a:accent1>
      <a:accent2>
        <a:srgbClr val="5DBACA"/>
      </a:accent2>
      <a:accent3>
        <a:srgbClr val="AAAAB5"/>
      </a:accent3>
      <a:accent4>
        <a:srgbClr val="DADADA"/>
      </a:accent4>
      <a:accent5>
        <a:srgbClr val="ABABE3"/>
      </a:accent5>
      <a:accent6>
        <a:srgbClr val="53A8B7"/>
      </a:accent6>
      <a:hlink>
        <a:srgbClr val="F63F1B"/>
      </a:hlink>
      <a:folHlink>
        <a:srgbClr val="FFBF56"/>
      </a:folHlink>
    </a:clrScheme>
    <a:fontScheme name="Vibration">
      <a:majorFont>
        <a:latin typeface="Tahoma"/>
        <a:ea typeface="ＭＳ Ｐゴシック"/>
        <a:cs typeface=""/>
      </a:majorFont>
      <a:minorFont>
        <a:latin typeface="Tahoma"/>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Vibration 1">
        <a:dk1>
          <a:srgbClr val="808080"/>
        </a:dk1>
        <a:lt1>
          <a:srgbClr val="FFFFFF"/>
        </a:lt1>
        <a:dk2>
          <a:srgbClr val="0A0E5B"/>
        </a:dk2>
        <a:lt2>
          <a:srgbClr val="4460EE"/>
        </a:lt2>
        <a:accent1>
          <a:srgbClr val="1822CD"/>
        </a:accent1>
        <a:accent2>
          <a:srgbClr val="5DBACA"/>
        </a:accent2>
        <a:accent3>
          <a:srgbClr val="AAAAB5"/>
        </a:accent3>
        <a:accent4>
          <a:srgbClr val="DADADA"/>
        </a:accent4>
        <a:accent5>
          <a:srgbClr val="ABABE3"/>
        </a:accent5>
        <a:accent6>
          <a:srgbClr val="53A8B7"/>
        </a:accent6>
        <a:hlink>
          <a:srgbClr val="F63F1B"/>
        </a:hlink>
        <a:folHlink>
          <a:srgbClr val="FFBF56"/>
        </a:folHlink>
      </a:clrScheme>
      <a:clrMap bg1="dk2" tx1="lt1" bg2="dk1" tx2="lt2" accent1="accent1" accent2="accent2" accent3="accent3" accent4="accent4" accent5="accent5" accent6="accent6" hlink="hlink" folHlink="folHlink"/>
    </a:extraClrScheme>
    <a:extraClrScheme>
      <a:clrScheme name="Vibration 2">
        <a:dk1>
          <a:srgbClr val="808080"/>
        </a:dk1>
        <a:lt1>
          <a:srgbClr val="FFFFFF"/>
        </a:lt1>
        <a:dk2>
          <a:srgbClr val="810A08"/>
        </a:dk2>
        <a:lt2>
          <a:srgbClr val="F9AAAC"/>
        </a:lt2>
        <a:accent1>
          <a:srgbClr val="EF1F1D"/>
        </a:accent1>
        <a:accent2>
          <a:srgbClr val="F87B57"/>
        </a:accent2>
        <a:accent3>
          <a:srgbClr val="C1AAAA"/>
        </a:accent3>
        <a:accent4>
          <a:srgbClr val="DADADA"/>
        </a:accent4>
        <a:accent5>
          <a:srgbClr val="F6ABAB"/>
        </a:accent5>
        <a:accent6>
          <a:srgbClr val="E16F4E"/>
        </a:accent6>
        <a:hlink>
          <a:srgbClr val="F63F1B"/>
        </a:hlink>
        <a:folHlink>
          <a:srgbClr val="FFBF56"/>
        </a:folHlink>
      </a:clrScheme>
      <a:clrMap bg1="dk2" tx1="lt1" bg2="dk1" tx2="lt2" accent1="accent1" accent2="accent2" accent3="accent3" accent4="accent4" accent5="accent5" accent6="accent6" hlink="hlink" folHlink="folHlink"/>
    </a:extraClrScheme>
    <a:extraClrScheme>
      <a:clrScheme name="Vibration 3">
        <a:dk1>
          <a:srgbClr val="808080"/>
        </a:dk1>
        <a:lt1>
          <a:srgbClr val="FFFFFF"/>
        </a:lt1>
        <a:dk2>
          <a:srgbClr val="133A0D"/>
        </a:dk2>
        <a:lt2>
          <a:srgbClr val="BAD41A"/>
        </a:lt2>
        <a:accent1>
          <a:srgbClr val="5DA31E"/>
        </a:accent1>
        <a:accent2>
          <a:srgbClr val="BAD41A"/>
        </a:accent2>
        <a:accent3>
          <a:srgbClr val="AAAEAA"/>
        </a:accent3>
        <a:accent4>
          <a:srgbClr val="DADADA"/>
        </a:accent4>
        <a:accent5>
          <a:srgbClr val="B6CEAB"/>
        </a:accent5>
        <a:accent6>
          <a:srgbClr val="A8C016"/>
        </a:accent6>
        <a:hlink>
          <a:srgbClr val="F63F1B"/>
        </a:hlink>
        <a:folHlink>
          <a:srgbClr val="FFBF56"/>
        </a:folHlink>
      </a:clrScheme>
      <a:clrMap bg1="dk2" tx1="lt1" bg2="dk1" tx2="lt2" accent1="accent1" accent2="accent2" accent3="accent3" accent4="accent4" accent5="accent5" accent6="accent6" hlink="hlink" folHlink="folHlink"/>
    </a:extraClrScheme>
    <a:extraClrScheme>
      <a:clrScheme name="Vibration 4">
        <a:dk1>
          <a:srgbClr val="808080"/>
        </a:dk1>
        <a:lt1>
          <a:srgbClr val="FFFFFF"/>
        </a:lt1>
        <a:dk2>
          <a:srgbClr val="555555"/>
        </a:dk2>
        <a:lt2>
          <a:srgbClr val="CCCCCC"/>
        </a:lt2>
        <a:accent1>
          <a:srgbClr val="AAAAAA"/>
        </a:accent1>
        <a:accent2>
          <a:srgbClr val="EEEEEE"/>
        </a:accent2>
        <a:accent3>
          <a:srgbClr val="B4B4B4"/>
        </a:accent3>
        <a:accent4>
          <a:srgbClr val="DADADA"/>
        </a:accent4>
        <a:accent5>
          <a:srgbClr val="D2D2D2"/>
        </a:accent5>
        <a:accent6>
          <a:srgbClr val="D8D8D8"/>
        </a:accent6>
        <a:hlink>
          <a:srgbClr val="CCCCCC"/>
        </a:hlink>
        <a:folHlink>
          <a:srgbClr val="CCCCCC"/>
        </a:folHlink>
      </a:clrScheme>
      <a:clrMap bg1="dk2" tx1="lt1" bg2="dk1" tx2="lt2" accent1="accent1" accent2="accent2" accent3="accent3" accent4="accent4" accent5="accent5" accent6="accent6" hlink="hlink" folHlink="folHlink"/>
    </a:extraClrScheme>
    <a:extraClrScheme>
      <a:clrScheme name="Vibration 5">
        <a:dk1>
          <a:srgbClr val="808080"/>
        </a:dk1>
        <a:lt1>
          <a:srgbClr val="FFFFFF"/>
        </a:lt1>
        <a:dk2>
          <a:srgbClr val="370C5A"/>
        </a:dk2>
        <a:lt2>
          <a:srgbClr val="BAD41A"/>
        </a:lt2>
        <a:accent1>
          <a:srgbClr val="6C18B0"/>
        </a:accent1>
        <a:accent2>
          <a:srgbClr val="BAD41A"/>
        </a:accent2>
        <a:accent3>
          <a:srgbClr val="AEAAB5"/>
        </a:accent3>
        <a:accent4>
          <a:srgbClr val="DADADA"/>
        </a:accent4>
        <a:accent5>
          <a:srgbClr val="BAABD4"/>
        </a:accent5>
        <a:accent6>
          <a:srgbClr val="A8C016"/>
        </a:accent6>
        <a:hlink>
          <a:srgbClr val="F63F1B"/>
        </a:hlink>
        <a:folHlink>
          <a:srgbClr val="FFBF5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808080"/>
    </a:dk1>
    <a:lt1>
      <a:srgbClr val="FFFFFF"/>
    </a:lt1>
    <a:dk2>
      <a:srgbClr val="0A0E5B"/>
    </a:dk2>
    <a:lt2>
      <a:srgbClr val="FBFFFC"/>
    </a:lt2>
    <a:accent1>
      <a:srgbClr val="1822CD"/>
    </a:accent1>
    <a:accent2>
      <a:srgbClr val="5DBACA"/>
    </a:accent2>
    <a:accent3>
      <a:srgbClr val="AAAAB5"/>
    </a:accent3>
    <a:accent4>
      <a:srgbClr val="DADADA"/>
    </a:accent4>
    <a:accent5>
      <a:srgbClr val="ABABE3"/>
    </a:accent5>
    <a:accent6>
      <a:srgbClr val="53A8B7"/>
    </a:accent6>
    <a:hlink>
      <a:srgbClr val="F63F1B"/>
    </a:hlink>
    <a:folHlink>
      <a:srgbClr val="FFBF56"/>
    </a:folHlink>
  </a:clrScheme>
</a:themeOverride>
</file>

<file path=docProps/app.xml><?xml version="1.0" encoding="utf-8"?>
<Properties xmlns="http://schemas.openxmlformats.org/officeDocument/2006/extended-properties" xmlns:vt="http://schemas.openxmlformats.org/officeDocument/2006/docPropsVTypes">
  <Template>Macintosh HD:Applications:Microsoft Office X:Modèles:Présentations:Modèles:Vibration</Template>
  <TotalTime>1058</TotalTime>
  <Words>784</Words>
  <Application>Microsoft Macintosh PowerPoint</Application>
  <PresentationFormat>Présentation à l'écran (4:3)</PresentationFormat>
  <Paragraphs>150</Paragraphs>
  <Slides>32</Slides>
  <Notes>1</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32</vt:i4>
      </vt:variant>
    </vt:vector>
  </HeadingPairs>
  <TitlesOfParts>
    <vt:vector size="39" baseType="lpstr">
      <vt:lpstr>Tahoma</vt:lpstr>
      <vt:lpstr>Wingdings</vt:lpstr>
      <vt:lpstr>Times</vt:lpstr>
      <vt:lpstr>Arial Narrow</vt:lpstr>
      <vt:lpstr>Helvetica</vt:lpstr>
      <vt:lpstr>Vibration</vt:lpstr>
      <vt:lpstr>Feuille de calcul Microsoft Excel</vt:lpstr>
      <vt:lpstr>Electricité:  pourquoi changer ?</vt:lpstr>
      <vt:lpstr>Pourquoi remplacer le bon sens par l’idéologie ?</vt:lpstr>
      <vt:lpstr>Pourquoi changer ?</vt:lpstr>
      <vt:lpstr>Qu’est-ce qui ne va pas ?</vt:lpstr>
      <vt:lpstr>Qu’est-ce qui ne va pas ?</vt:lpstr>
      <vt:lpstr>Libéralisons !</vt:lpstr>
      <vt:lpstr>Libéralisons !</vt:lpstr>
      <vt:lpstr>Concurrence : vertus et vices</vt:lpstr>
      <vt:lpstr>Concurrence : vertus et vices</vt:lpstr>
      <vt:lpstr>Concurrence : en faits</vt:lpstr>
      <vt:lpstr>Concurrence - conclusion</vt:lpstr>
      <vt:lpstr>Concurrence : en faits</vt:lpstr>
      <vt:lpstr>Concurrence : en faits</vt:lpstr>
      <vt:lpstr>Concurrence : en faits</vt:lpstr>
      <vt:lpstr>Concurrence : en faits</vt:lpstr>
      <vt:lpstr>Etrange marché</vt:lpstr>
      <vt:lpstr>Etrange libéralisme</vt:lpstr>
      <vt:lpstr>Mieux que l’or noir !</vt:lpstr>
      <vt:lpstr>Mieux que l’or noir !</vt:lpstr>
      <vt:lpstr>Mieux que l’or noir !</vt:lpstr>
      <vt:lpstr>Maigres réserves</vt:lpstr>
      <vt:lpstr>Conclusion</vt:lpstr>
      <vt:lpstr>Conclusion</vt:lpstr>
      <vt:lpstr>Mais soyez tout de même prudent…</vt:lpstr>
      <vt:lpstr>il serait dommage…</vt:lpstr>
      <vt:lpstr>Private and big is beautiful Des monopoles publics à l’oligopole privé</vt:lpstr>
      <vt:lpstr>Private and big is beautiful Des monopoles publics à l’oligopole / étapes 1 et 2</vt:lpstr>
      <vt:lpstr>Big is beautiful Des monopoles publics à l’oligopole privé / étape 3</vt:lpstr>
      <vt:lpstr>Le « marché européen » et nous</vt:lpstr>
      <vt:lpstr>Le « marché européen » et nous</vt:lpstr>
      <vt:lpstr>Conclusion</vt:lpstr>
      <vt:lpstr>Pourquoi changer ?</vt:lpstr>
    </vt:vector>
  </TitlesOfParts>
  <Company>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Electricité:  pourquoi changer ?</dc:title>
  <dc:creator>Pierre Bonhôte</dc:creator>
  <cp:lastModifiedBy>Pierre Bonhôte</cp:lastModifiedBy>
  <cp:revision>24</cp:revision>
  <dcterms:created xsi:type="dcterms:W3CDTF">2004-09-13T16:41:08Z</dcterms:created>
  <dcterms:modified xsi:type="dcterms:W3CDTF">2016-03-04T14:25:50Z</dcterms:modified>
</cp:coreProperties>
</file>